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  <p:sldMasterId id="2147483663" r:id="rId3"/>
  </p:sldMasterIdLst>
  <p:notesMasterIdLst>
    <p:notesMasterId r:id="rId24"/>
  </p:notesMasterIdLst>
  <p:sldIdLst>
    <p:sldId id="261" r:id="rId4"/>
    <p:sldId id="2147479569" r:id="rId5"/>
    <p:sldId id="2147479664" r:id="rId6"/>
    <p:sldId id="2147479659" r:id="rId7"/>
    <p:sldId id="2147479663" r:id="rId8"/>
    <p:sldId id="2147479666" r:id="rId9"/>
    <p:sldId id="2147479662" r:id="rId10"/>
    <p:sldId id="2147479667" r:id="rId11"/>
    <p:sldId id="2147479670" r:id="rId12"/>
    <p:sldId id="2147479668" r:id="rId13"/>
    <p:sldId id="2147479669" r:id="rId14"/>
    <p:sldId id="2147479671" r:id="rId15"/>
    <p:sldId id="2147479673" r:id="rId16"/>
    <p:sldId id="2147479672" r:id="rId17"/>
    <p:sldId id="2147479674" r:id="rId18"/>
    <p:sldId id="2147479675" r:id="rId19"/>
    <p:sldId id="2147479676" r:id="rId20"/>
    <p:sldId id="2147479677" r:id="rId21"/>
    <p:sldId id="2147479678" r:id="rId22"/>
    <p:sldId id="260" r:id="rId2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0C507B-02E4-4620-98DE-9627F7224BB4}" type="datetimeFigureOut">
              <a:rPr lang="pt-BR" smtClean="0"/>
              <a:t>03/02/2024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F9C857-78FC-489F-98CB-BF9AEAF633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9682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9F3D5C5-82D6-436A-86DD-5152A2F7C40D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pt-B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0732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BCD714-20A7-4021-B034-AB37DFD5BE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A5A306E-69ED-40C7-BAB6-3E228E788B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C5E5C1D-E67B-482E-93B6-8660D7C14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5069-2544-480E-A025-F0203727252E}" type="datetimeFigureOut">
              <a:rPr lang="pt-BR" smtClean="0"/>
              <a:t>03/02/2024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23F54F3-6D04-4448-8A0C-E90982986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FD26B72-0B60-413B-B4B8-3320EE570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FFF57-5340-45E6-9AB2-69CC6E0F2D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8415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8B1766-1E83-47EB-AD41-1C8D4D13B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478D666-89D9-4A46-B2DD-203A5BE3B2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F49FE53-3952-4C3E-888B-F2B9C476A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5069-2544-480E-A025-F0203727252E}" type="datetimeFigureOut">
              <a:rPr lang="pt-BR" smtClean="0"/>
              <a:t>03/02/2024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00B6BA-E3A6-4CC2-AE2A-6253CCDA2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6D6CEDD-C228-4D7D-8804-6630E2898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FFF57-5340-45E6-9AB2-69CC6E0F2D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7555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E26BF53-8F4F-4DA3-940F-071647CE99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6DB8C5A-0F28-4E9C-86BC-76EA9DDE6E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AA83BED-06DA-4E84-9C7E-FB9DCCE96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5069-2544-480E-A025-F0203727252E}" type="datetimeFigureOut">
              <a:rPr lang="pt-BR" smtClean="0"/>
              <a:t>03/02/2024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C8B6D00-B057-4AB9-8D9C-5ADF3D2D5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F5BF375-BD61-4DED-95EF-6CD498B0D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FFF57-5340-45E6-9AB2-69CC6E0F2D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78034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esenter-BIo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AA94852-62BE-D975-5820-B3227B110B53}"/>
              </a:ext>
            </a:extLst>
          </p:cNvPr>
          <p:cNvSpPr/>
          <p:nvPr userDrawn="1"/>
        </p:nvSpPr>
        <p:spPr bwMode="auto">
          <a:xfrm>
            <a:off x="1" y="0"/>
            <a:ext cx="7036066" cy="6858000"/>
          </a:xfrm>
          <a:prstGeom prst="rect">
            <a:avLst/>
          </a:prstGeom>
          <a:solidFill>
            <a:srgbClr val="F4F3F5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5749038" cy="307777"/>
          </a:xfrm>
        </p:spPr>
        <p:txBody>
          <a:bodyPr/>
          <a:lstStyle>
            <a:lvl1pPr>
              <a:defRPr sz="20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63B5AFD-1A0C-9C6A-B579-7F4B791823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ltGray">
          <a:xfrm>
            <a:off x="7554590" y="3833734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8B296A1-E2FF-6AD0-056E-6FFA0EA08B6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 bwMode="ltGray">
          <a:xfrm>
            <a:off x="10568728" y="3833734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58F4ACC-A223-94FA-AF57-8B62501B059F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 bwMode="ltGray">
          <a:xfrm>
            <a:off x="9061659" y="3833734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8133D48-744E-F029-079E-2E16C2809895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 bwMode="ltGray">
          <a:xfrm>
            <a:off x="7554590" y="5199190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09D3DDE-EAFB-B57D-9147-8827F7743E1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 bwMode="ltGray">
          <a:xfrm>
            <a:off x="10568728" y="5199190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FDB12BE-8B16-4DC3-C014-945C54E8CD7D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 bwMode="ltGray">
          <a:xfrm>
            <a:off x="9061659" y="5199190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0375802-7BB3-7A20-1210-E5FEEE1A56F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8165231" y="457200"/>
            <a:ext cx="2849035" cy="2874212"/>
          </a:xfrm>
          <a:prstGeom prst="roundRect">
            <a:avLst>
              <a:gd name="adj" fmla="val 21738"/>
            </a:avLst>
          </a:prstGeom>
          <a:blipFill>
            <a:blip r:embed="rId2"/>
            <a:stretch>
              <a:fillRect/>
            </a:stretch>
          </a:blipFill>
          <a:effectLst>
            <a:outerShdw blurRad="314198" dist="111760" dir="8040000" algn="ctr" rotWithShape="0">
              <a:schemeClr val="tx1">
                <a:alpha val="22000"/>
              </a:schemeClr>
            </a:outerShdw>
          </a:effectLst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4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add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4393755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49885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34073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D22D98-1624-4346-88AF-76C859AEC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4418300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esenter-BIo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AA94852-62BE-D975-5820-B3227B110B53}"/>
              </a:ext>
            </a:extLst>
          </p:cNvPr>
          <p:cNvSpPr/>
          <p:nvPr userDrawn="1"/>
        </p:nvSpPr>
        <p:spPr bwMode="auto">
          <a:xfrm>
            <a:off x="1" y="0"/>
            <a:ext cx="7036066" cy="6858000"/>
          </a:xfrm>
          <a:prstGeom prst="rect">
            <a:avLst/>
          </a:prstGeom>
          <a:solidFill>
            <a:srgbClr val="F4F3F5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5749038" cy="307777"/>
          </a:xfrm>
        </p:spPr>
        <p:txBody>
          <a:bodyPr/>
          <a:lstStyle>
            <a:lvl1pPr>
              <a:defRPr sz="20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63B5AFD-1A0C-9C6A-B579-7F4B791823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ltGray">
          <a:xfrm>
            <a:off x="7554590" y="3833734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8B296A1-E2FF-6AD0-056E-6FFA0EA08B6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 bwMode="ltGray">
          <a:xfrm>
            <a:off x="10568728" y="3833734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58F4ACC-A223-94FA-AF57-8B62501B059F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 bwMode="ltGray">
          <a:xfrm>
            <a:off x="9061659" y="3833734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8133D48-744E-F029-079E-2E16C2809895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 bwMode="ltGray">
          <a:xfrm>
            <a:off x="7554590" y="5199190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09D3DDE-EAFB-B57D-9147-8827F7743E1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 bwMode="ltGray">
          <a:xfrm>
            <a:off x="10568728" y="5199190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FDB12BE-8B16-4DC3-C014-945C54E8CD7D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 bwMode="ltGray">
          <a:xfrm>
            <a:off x="9061659" y="5199190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0375802-7BB3-7A20-1210-E5FEEE1A56F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8165231" y="457200"/>
            <a:ext cx="2849035" cy="2874212"/>
          </a:xfrm>
          <a:prstGeom prst="roundRect">
            <a:avLst>
              <a:gd name="adj" fmla="val 21738"/>
            </a:avLst>
          </a:prstGeom>
          <a:blipFill>
            <a:blip r:embed="rId2"/>
            <a:stretch>
              <a:fillRect/>
            </a:stretch>
          </a:blipFill>
          <a:effectLst>
            <a:outerShdw blurRad="314198" dist="111760" dir="8040000" algn="ctr" rotWithShape="0">
              <a:schemeClr val="tx1">
                <a:alpha val="22000"/>
              </a:schemeClr>
            </a:outerShdw>
          </a:effectLst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4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add your picture here</a:t>
            </a:r>
          </a:p>
        </p:txBody>
      </p:sp>
      <p:sp>
        <p:nvSpPr>
          <p:cNvPr id="9" name="Footer Placeholder 10">
            <a:extLst>
              <a:ext uri="{FF2B5EF4-FFF2-40B4-BE49-F238E27FC236}">
                <a16:creationId xmlns:a16="http://schemas.microsoft.com/office/drawing/2014/main" id="{D3ECBC57-006B-CB8F-1EDC-04C18F0D01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79438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algn="l" defTabSz="914400" rtl="0" eaLnBrk="1" latinLnBrk="0" hangingPunct="1">
              <a:def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5pPr>
              <a:defRPr lang="en-US" sz="750" kern="100" cap="all" spc="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</a:lstStyle>
          <a:p>
            <a:pPr defTabSz="914367">
              <a:defRPr/>
            </a:pPr>
            <a:r>
              <a:rPr lang="en-US" dirty="0">
                <a:solidFill>
                  <a:srgbClr val="000000"/>
                </a:solidFill>
              </a:rPr>
              <a:t>© Copyright Microsoft Corporation.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61355841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ttendee-Intro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1" y="585216"/>
            <a:ext cx="4710689" cy="307777"/>
          </a:xfrm>
        </p:spPr>
        <p:txBody>
          <a:bodyPr/>
          <a:lstStyle>
            <a:lvl1pPr>
              <a:defRPr sz="20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Footer Placeholder 10">
            <a:extLst>
              <a:ext uri="{FF2B5EF4-FFF2-40B4-BE49-F238E27FC236}">
                <a16:creationId xmlns:a16="http://schemas.microsoft.com/office/drawing/2014/main" id="{E84377F5-22E1-9D2A-A0FF-44C6FE95FA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79438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algn="l" defTabSz="914400" rtl="0" eaLnBrk="1" latinLnBrk="0" hangingPunct="1">
              <a:def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5pPr>
              <a:defRPr lang="en-US" sz="750" kern="100" cap="all" spc="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</a:lstStyle>
          <a:p>
            <a:pPr defTabSz="914367">
              <a:defRPr/>
            </a:pPr>
            <a:r>
              <a:rPr lang="en-US" dirty="0">
                <a:solidFill>
                  <a:srgbClr val="000000"/>
                </a:solidFill>
              </a:rPr>
              <a:t>© Copyright Microsoft Corporation. All rights reserved.</a:t>
            </a:r>
          </a:p>
        </p:txBody>
      </p:sp>
      <p:pic>
        <p:nvPicPr>
          <p:cNvPr id="5" name="Picture Placeholder 8" descr="Remote attendees participating in a Microsoft Teams Room (MTR) meeting while people in the conference room are viewing attendees in Gallery View on the front of room monitors​. ">
            <a:extLst>
              <a:ext uri="{FF2B5EF4-FFF2-40B4-BE49-F238E27FC236}">
                <a16:creationId xmlns:a16="http://schemas.microsoft.com/office/drawing/2014/main" id="{52246ABC-CD2B-AD84-9C67-DFE64BEAE9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2897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6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68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91C61F-2532-4278-8AAA-BADCF16C0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FFE3E05-2B99-4C11-AC6C-17FA3ECD28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3838CE2-26B6-434F-83F1-0F001D82F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5069-2544-480E-A025-F0203727252E}" type="datetimeFigureOut">
              <a:rPr lang="pt-BR" smtClean="0"/>
              <a:t>03/02/2024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14E65DD-3157-4809-840D-A71AC95C4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FFD16B2-660E-4EE8-8C3D-46EEF44CB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FFF57-5340-45E6-9AB2-69CC6E0F2D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0606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29DCD5-28D1-4D64-A185-BEF079867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038AF28-63AE-4F62-B52A-6608DD4A1D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B3415D5-3E04-444A-BAC1-E3B4DA08A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5069-2544-480E-A025-F0203727252E}" type="datetimeFigureOut">
              <a:rPr lang="pt-BR" smtClean="0"/>
              <a:t>03/02/2024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EDF2F4B-E379-49EA-BFEF-F66706874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3BA21C7-C78A-4422-9CEB-E4721DD67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FFF57-5340-45E6-9AB2-69CC6E0F2D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231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3C234D-9BB0-4B41-9856-43FB78C65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A21AE42-68F9-4C8B-8D20-1B7F28A761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7848318-2FF1-4B68-AE95-3B748C09FC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D513B9B-370B-4E98-B98C-909EB0B94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5069-2544-480E-A025-F0203727252E}" type="datetimeFigureOut">
              <a:rPr lang="pt-BR" smtClean="0"/>
              <a:t>03/02/2024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BF9A700-CDFE-4742-A8B7-FEB9FFB86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0EFBDC0-34C2-4FC2-9726-488A5AE8C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FFF57-5340-45E6-9AB2-69CC6E0F2D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3178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2EDBAC-7E65-403C-A224-BA22CDEA7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6E5C25E-A797-47E0-A41D-E1AB3F1C64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5FA7BC-7DDA-486E-AB96-5528BEB6BA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42C402D-AF0B-4976-8DA9-7ACE21A13A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332FBF1-EFCE-40A6-9BB6-5C61F5C1FD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B928D1D-9049-4381-9E29-8240E821E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5069-2544-480E-A025-F0203727252E}" type="datetimeFigureOut">
              <a:rPr lang="pt-BR" smtClean="0"/>
              <a:t>03/02/2024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42AB82B-2FEB-43B9-A320-9B9A2EF89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3D5358B-0DC7-48E7-BD53-5997A2126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FFF57-5340-45E6-9AB2-69CC6E0F2D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3254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8BB33A-E07B-47BE-A7AF-BBA876839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D8B68FE-7D06-483C-85D7-38509A4D9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5069-2544-480E-A025-F0203727252E}" type="datetimeFigureOut">
              <a:rPr lang="pt-BR" smtClean="0"/>
              <a:t>03/02/2024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C500715-F541-44D9-9D34-C5531C1CF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A8EC12B-2F53-4101-9481-2A272FDE0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FFF57-5340-45E6-9AB2-69CC6E0F2D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5145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0838D57-0661-4BE9-86B9-98D46F4C1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5069-2544-480E-A025-F0203727252E}" type="datetimeFigureOut">
              <a:rPr lang="pt-BR" smtClean="0"/>
              <a:t>03/02/2024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D18DD77-861C-438D-84D3-70B4173CC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63B5295-2C7A-4F25-9526-BE1B11C95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FFF57-5340-45E6-9AB2-69CC6E0F2D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387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014728-1BC8-4B70-9395-4724227AE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A42BA2A-65B6-4426-974F-D3D3F38E6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DAD7BD6-554B-426F-A830-010D49368B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FBC555F-83A4-4BD8-8049-046365114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5069-2544-480E-A025-F0203727252E}" type="datetimeFigureOut">
              <a:rPr lang="pt-BR" smtClean="0"/>
              <a:t>03/02/2024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369A37B-DDA6-4451-9CF7-47509AA45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EE96CFE-FD99-422D-BD83-E23247483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FFF57-5340-45E6-9AB2-69CC6E0F2D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1160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611E57-D977-4857-BDD6-81F3C570F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554671C-54D3-4EC3-945D-00F5397A12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A3FA76-5541-4821-84B0-C2294F4533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47B8198-247D-4688-9473-FDDC09CCB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5069-2544-480E-A025-F0203727252E}" type="datetimeFigureOut">
              <a:rPr lang="pt-BR" smtClean="0"/>
              <a:t>03/02/2024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079BDEB-809F-43E5-A912-802ECB3BE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12A7771-5E6E-4550-B177-19CB73838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FFF57-5340-45E6-9AB2-69CC6E0F2D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6386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.pn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B28084A1-83B9-4AE7-AB16-25EE22B4B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FAF9E87-C5B5-4EBF-9CEB-FBB69138C4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857064-37B6-4718-8254-F12B029FA6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055069-2544-480E-A025-F0203727252E}" type="datetimeFigureOut">
              <a:rPr lang="pt-BR" smtClean="0"/>
              <a:t>03/02/2024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43AFBB6-24B8-4EFB-B849-46F4C2A4F5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001654A-DD16-414D-B019-56CC811473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6FFF57-5340-45E6-9AB2-69CC6E0F2D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4924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B537B069-A152-44CB-A225-539D673890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505"/>
          <a:stretch/>
        </p:blipFill>
        <p:spPr>
          <a:xfrm>
            <a:off x="1402672" y="0"/>
            <a:ext cx="10789328" cy="68580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123C16F-D2B7-4567-B188-4268219502E5}"/>
              </a:ext>
            </a:extLst>
          </p:cNvPr>
          <p:cNvSpPr txBox="1"/>
          <p:nvPr userDrawn="1"/>
        </p:nvSpPr>
        <p:spPr>
          <a:xfrm>
            <a:off x="0" y="6588695"/>
            <a:ext cx="8513064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100" b="1" dirty="0">
                <a:solidFill>
                  <a:schemeClr val="bg1">
                    <a:lumMod val="75000"/>
                  </a:schemeClr>
                </a:solidFill>
                <a:latin typeface="Agency FB" panose="020B0503020202020204" pitchFamily="34" charset="0"/>
              </a:rPr>
              <a:t>Microsoft Power BI – WILLIAM SILVA - 2024</a:t>
            </a:r>
            <a:endParaRPr kumimoji="0" lang="pt-BR" sz="11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74024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B537B069-A152-44CB-A225-539D6738906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Espaço Reservado para Texto 20">
            <a:extLst>
              <a:ext uri="{FF2B5EF4-FFF2-40B4-BE49-F238E27FC236}">
                <a16:creationId xmlns:a16="http://schemas.microsoft.com/office/drawing/2014/main" id="{3A3E9F25-3C6B-4516-9100-C298A1D1342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756412" y="3238540"/>
            <a:ext cx="2608325" cy="342686"/>
          </a:xfrm>
          <a:prstGeom prst="rect">
            <a:avLst/>
          </a:prstGeom>
        </p:spPr>
        <p:txBody>
          <a:bodyPr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b="0" kern="1200">
                <a:solidFill>
                  <a:schemeClr val="tx1">
                    <a:lumMod val="50000"/>
                    <a:lumOff val="50000"/>
                  </a:schemeClr>
                </a:solidFill>
                <a:latin typeface="Montserrat Medium" panose="000006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0" dirty="0">
                <a:solidFill>
                  <a:schemeClr val="tx1"/>
                </a:solidFill>
              </a:rPr>
              <a:t>William Silva		 2023</a:t>
            </a:r>
          </a:p>
        </p:txBody>
      </p:sp>
    </p:spTree>
    <p:extLst>
      <p:ext uri="{BB962C8B-B14F-4D97-AF65-F5344CB8AC3E}">
        <p14:creationId xmlns:p14="http://schemas.microsoft.com/office/powerpoint/2010/main" val="250874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owerbi.microsoft.com/pt-br/pricing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jpe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0.gif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D7C1292D-5DB2-D646-FDF6-1F6C56B35F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" y="-165909"/>
            <a:ext cx="12191980" cy="5801435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204F2569-9FF6-A92B-7478-6783F8D67550}"/>
              </a:ext>
            </a:extLst>
          </p:cNvPr>
          <p:cNvSpPr txBox="1"/>
          <p:nvPr/>
        </p:nvSpPr>
        <p:spPr>
          <a:xfrm>
            <a:off x="225265" y="394136"/>
            <a:ext cx="7233370" cy="990539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7000" b="1" i="0" u="none" strike="noStrike" kern="1200" cap="none" spc="0" normalizeH="0" baseline="0" noProof="0" dirty="0">
                <a:ln w="19050">
                  <a:solidFill>
                    <a:prstClr val="black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MICROSOFT POWER BI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BF23F0E-D6C6-8F54-A8DF-E9E500DF38B7}"/>
              </a:ext>
            </a:extLst>
          </p:cNvPr>
          <p:cNvSpPr txBox="1"/>
          <p:nvPr/>
        </p:nvSpPr>
        <p:spPr>
          <a:xfrm>
            <a:off x="5357040" y="927475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6" descr="Senai está com as inscrições abertas para cursos online e gratuitos - CPG  Click Petroleo e Gas">
            <a:extLst>
              <a:ext uri="{FF2B5EF4-FFF2-40B4-BE49-F238E27FC236}">
                <a16:creationId xmlns:a16="http://schemas.microsoft.com/office/drawing/2014/main" id="{C20A7A63-94EA-FE7E-1514-963997ACA2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7" t="21424" r="2513" b="32898"/>
          <a:stretch/>
        </p:blipFill>
        <p:spPr bwMode="auto">
          <a:xfrm>
            <a:off x="9238267" y="6025862"/>
            <a:ext cx="2884603" cy="73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090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Agrupar 65">
            <a:extLst>
              <a:ext uri="{FF2B5EF4-FFF2-40B4-BE49-F238E27FC236}">
                <a16:creationId xmlns:a16="http://schemas.microsoft.com/office/drawing/2014/main" id="{AA8E73B1-0CA6-4539-A03A-8BEE913124B0}"/>
              </a:ext>
            </a:extLst>
          </p:cNvPr>
          <p:cNvGrpSpPr/>
          <p:nvPr/>
        </p:nvGrpSpPr>
        <p:grpSpPr>
          <a:xfrm>
            <a:off x="-114746" y="1639472"/>
            <a:ext cx="855134" cy="1080000"/>
            <a:chOff x="2693958" y="1556898"/>
            <a:chExt cx="855134" cy="1080000"/>
          </a:xfrm>
          <a:solidFill>
            <a:srgbClr val="8C8279"/>
          </a:solidFill>
        </p:grpSpPr>
        <p:sp>
          <p:nvSpPr>
            <p:cNvPr id="67" name="Seta: Pentágono 66">
              <a:extLst>
                <a:ext uri="{FF2B5EF4-FFF2-40B4-BE49-F238E27FC236}">
                  <a16:creationId xmlns:a16="http://schemas.microsoft.com/office/drawing/2014/main" id="{472D4D6D-44C1-42BB-9D83-A44C0257C077}"/>
                </a:ext>
              </a:extLst>
            </p:cNvPr>
            <p:cNvSpPr/>
            <p:nvPr/>
          </p:nvSpPr>
          <p:spPr>
            <a:xfrm>
              <a:off x="2728758" y="1556898"/>
              <a:ext cx="720000" cy="1080000"/>
            </a:xfrm>
            <a:prstGeom prst="homePlat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CaixaDeTexto 67">
              <a:extLst>
                <a:ext uri="{FF2B5EF4-FFF2-40B4-BE49-F238E27FC236}">
                  <a16:creationId xmlns:a16="http://schemas.microsoft.com/office/drawing/2014/main" id="{56564808-575C-4A79-BEA0-FC64850504AB}"/>
                </a:ext>
              </a:extLst>
            </p:cNvPr>
            <p:cNvSpPr txBox="1"/>
            <p:nvPr/>
          </p:nvSpPr>
          <p:spPr>
            <a:xfrm>
              <a:off x="2693958" y="1742955"/>
              <a:ext cx="8551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rPr>
                <a:t>02</a:t>
              </a:r>
            </a:p>
          </p:txBody>
        </p:sp>
      </p:grpSp>
      <p:sp>
        <p:nvSpPr>
          <p:cNvPr id="37" name="object 15">
            <a:extLst>
              <a:ext uri="{FF2B5EF4-FFF2-40B4-BE49-F238E27FC236}">
                <a16:creationId xmlns:a16="http://schemas.microsoft.com/office/drawing/2014/main" id="{EE15CB86-33EF-4E2B-B45C-804914A84E3A}"/>
              </a:ext>
            </a:extLst>
          </p:cNvPr>
          <p:cNvSpPr txBox="1">
            <a:spLocks/>
          </p:cNvSpPr>
          <p:nvPr/>
        </p:nvSpPr>
        <p:spPr>
          <a:xfrm>
            <a:off x="915527" y="316945"/>
            <a:ext cx="6263075" cy="469052"/>
          </a:xfrm>
          <a:prstGeom prst="rect">
            <a:avLst/>
          </a:prstGeom>
        </p:spPr>
        <p:txBody>
          <a:bodyPr vert="horz" wrap="square" lIns="0" tIns="7316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701" marR="0" lvl="0" indent="0" algn="l" defTabSz="914400" rtl="0" eaLnBrk="1" fontAlgn="auto" latinLnBrk="0" hangingPunct="1">
              <a:lnSpc>
                <a:spcPts val="3602"/>
              </a:lnSpc>
              <a:spcBef>
                <a:spcPts val="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002" b="1" i="0" u="none" strike="noStrike" kern="1200" cap="none" spc="-9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 ExtraBold"/>
                <a:ea typeface="+mj-ea"/>
                <a:cs typeface="Montserrat ExtraBold"/>
              </a:rPr>
              <a:t>       </a:t>
            </a:r>
            <a:r>
              <a:rPr kumimoji="0" lang="pt-BR" sz="3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j-ea"/>
                <a:cs typeface="+mj-cs"/>
              </a:rPr>
              <a:t>Power BI</a:t>
            </a:r>
          </a:p>
        </p:txBody>
      </p:sp>
      <p:pic>
        <p:nvPicPr>
          <p:cNvPr id="38" name="Picture 2" descr="Ficheiro:Power bi logo black.svg">
            <a:extLst>
              <a:ext uri="{FF2B5EF4-FFF2-40B4-BE49-F238E27FC236}">
                <a16:creationId xmlns:a16="http://schemas.microsoft.com/office/drawing/2014/main" id="{20686813-9FA7-4DB5-9D8A-3781BD236D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183" y="98272"/>
            <a:ext cx="684032" cy="68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564FD042-87DF-46D0-A0F8-D978B9AC1F4C}"/>
              </a:ext>
            </a:extLst>
          </p:cNvPr>
          <p:cNvSpPr/>
          <p:nvPr/>
        </p:nvSpPr>
        <p:spPr>
          <a:xfrm>
            <a:off x="761183" y="1395425"/>
            <a:ext cx="9709593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Self Service BI 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é um conjunto de ferramentas que permite aos usuários finais criar e gerenciar seus próprios relatórios e painéis, sem a necessidade de conhecimento técnico profundo.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Isso significa que as pessoas podem analisar e visualizar dados rapidamente para tomar decisões mais informadas, sem depender de uma equipe de analistas de dados ou cientistas da computação.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object 15">
            <a:extLst>
              <a:ext uri="{FF2B5EF4-FFF2-40B4-BE49-F238E27FC236}">
                <a16:creationId xmlns:a16="http://schemas.microsoft.com/office/drawing/2014/main" id="{16D433E7-D40E-4912-8A3D-7A62A725ADC0}"/>
              </a:ext>
            </a:extLst>
          </p:cNvPr>
          <p:cNvSpPr txBox="1">
            <a:spLocks/>
          </p:cNvSpPr>
          <p:nvPr/>
        </p:nvSpPr>
        <p:spPr>
          <a:xfrm>
            <a:off x="761183" y="922680"/>
            <a:ext cx="6263075" cy="469052"/>
          </a:xfrm>
          <a:prstGeom prst="rect">
            <a:avLst/>
          </a:prstGeom>
        </p:spPr>
        <p:txBody>
          <a:bodyPr vert="horz" wrap="square" lIns="0" tIns="7316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701" marR="0" lvl="0" indent="0" algn="l" defTabSz="914400" rtl="0" eaLnBrk="1" fontAlgn="auto" latinLnBrk="0" hangingPunct="1">
              <a:lnSpc>
                <a:spcPts val="3602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j-ea"/>
                <a:cs typeface="+mj-cs"/>
              </a:rPr>
              <a:t>Self Service BI </a:t>
            </a:r>
          </a:p>
        </p:txBody>
      </p:sp>
      <p:pic>
        <p:nvPicPr>
          <p:cNvPr id="9" name="Picture 2" descr="What Is Self-Service BI &amp; What Are Its Benefits?">
            <a:extLst>
              <a:ext uri="{FF2B5EF4-FFF2-40B4-BE49-F238E27FC236}">
                <a16:creationId xmlns:a16="http://schemas.microsoft.com/office/drawing/2014/main" id="{27CD2E76-E04D-4776-929A-6050FE846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388" y="2902252"/>
            <a:ext cx="8412861" cy="3129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0260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Agrupar 65">
            <a:extLst>
              <a:ext uri="{FF2B5EF4-FFF2-40B4-BE49-F238E27FC236}">
                <a16:creationId xmlns:a16="http://schemas.microsoft.com/office/drawing/2014/main" id="{AA8E73B1-0CA6-4539-A03A-8BEE913124B0}"/>
              </a:ext>
            </a:extLst>
          </p:cNvPr>
          <p:cNvGrpSpPr/>
          <p:nvPr/>
        </p:nvGrpSpPr>
        <p:grpSpPr>
          <a:xfrm>
            <a:off x="-114746" y="1639472"/>
            <a:ext cx="855134" cy="1080000"/>
            <a:chOff x="2693958" y="1556898"/>
            <a:chExt cx="855134" cy="1080000"/>
          </a:xfrm>
          <a:solidFill>
            <a:srgbClr val="8C8279"/>
          </a:solidFill>
        </p:grpSpPr>
        <p:sp>
          <p:nvSpPr>
            <p:cNvPr id="67" name="Seta: Pentágono 66">
              <a:extLst>
                <a:ext uri="{FF2B5EF4-FFF2-40B4-BE49-F238E27FC236}">
                  <a16:creationId xmlns:a16="http://schemas.microsoft.com/office/drawing/2014/main" id="{472D4D6D-44C1-42BB-9D83-A44C0257C077}"/>
                </a:ext>
              </a:extLst>
            </p:cNvPr>
            <p:cNvSpPr/>
            <p:nvPr/>
          </p:nvSpPr>
          <p:spPr>
            <a:xfrm>
              <a:off x="2728758" y="1556898"/>
              <a:ext cx="720000" cy="1080000"/>
            </a:xfrm>
            <a:prstGeom prst="homePlat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CaixaDeTexto 67">
              <a:extLst>
                <a:ext uri="{FF2B5EF4-FFF2-40B4-BE49-F238E27FC236}">
                  <a16:creationId xmlns:a16="http://schemas.microsoft.com/office/drawing/2014/main" id="{56564808-575C-4A79-BEA0-FC64850504AB}"/>
                </a:ext>
              </a:extLst>
            </p:cNvPr>
            <p:cNvSpPr txBox="1"/>
            <p:nvPr/>
          </p:nvSpPr>
          <p:spPr>
            <a:xfrm>
              <a:off x="2693958" y="1742955"/>
              <a:ext cx="8551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rPr>
                <a:t>02</a:t>
              </a:r>
            </a:p>
          </p:txBody>
        </p:sp>
      </p:grpSp>
      <p:sp>
        <p:nvSpPr>
          <p:cNvPr id="37" name="object 15">
            <a:extLst>
              <a:ext uri="{FF2B5EF4-FFF2-40B4-BE49-F238E27FC236}">
                <a16:creationId xmlns:a16="http://schemas.microsoft.com/office/drawing/2014/main" id="{EE15CB86-33EF-4E2B-B45C-804914A84E3A}"/>
              </a:ext>
            </a:extLst>
          </p:cNvPr>
          <p:cNvSpPr txBox="1">
            <a:spLocks/>
          </p:cNvSpPr>
          <p:nvPr/>
        </p:nvSpPr>
        <p:spPr>
          <a:xfrm>
            <a:off x="915527" y="316945"/>
            <a:ext cx="6263075" cy="469052"/>
          </a:xfrm>
          <a:prstGeom prst="rect">
            <a:avLst/>
          </a:prstGeom>
        </p:spPr>
        <p:txBody>
          <a:bodyPr vert="horz" wrap="square" lIns="0" tIns="7316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701" marR="0" lvl="0" indent="0" algn="l" defTabSz="914400" rtl="0" eaLnBrk="1" fontAlgn="auto" latinLnBrk="0" hangingPunct="1">
              <a:lnSpc>
                <a:spcPts val="3602"/>
              </a:lnSpc>
              <a:spcBef>
                <a:spcPts val="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002" b="1" i="0" u="none" strike="noStrike" kern="1200" cap="none" spc="-9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 ExtraBold"/>
                <a:ea typeface="+mj-ea"/>
                <a:cs typeface="Montserrat ExtraBold"/>
              </a:rPr>
              <a:t>       </a:t>
            </a:r>
            <a:r>
              <a:rPr kumimoji="0" lang="pt-BR" sz="3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j-ea"/>
                <a:cs typeface="+mj-cs"/>
              </a:rPr>
              <a:t>Power BI</a:t>
            </a:r>
          </a:p>
        </p:txBody>
      </p:sp>
      <p:pic>
        <p:nvPicPr>
          <p:cNvPr id="38" name="Picture 2" descr="Ficheiro:Power bi logo black.svg">
            <a:extLst>
              <a:ext uri="{FF2B5EF4-FFF2-40B4-BE49-F238E27FC236}">
                <a16:creationId xmlns:a16="http://schemas.microsoft.com/office/drawing/2014/main" id="{20686813-9FA7-4DB5-9D8A-3781BD236D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183" y="98272"/>
            <a:ext cx="684032" cy="68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Creating ETL pipeline using Python - Learn Steps">
            <a:extLst>
              <a:ext uri="{FF2B5EF4-FFF2-40B4-BE49-F238E27FC236}">
                <a16:creationId xmlns:a16="http://schemas.microsoft.com/office/drawing/2014/main" id="{4FC0D399-821D-4185-A94D-A566442167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3" b="5969"/>
          <a:stretch/>
        </p:blipFill>
        <p:spPr bwMode="auto">
          <a:xfrm>
            <a:off x="6225844" y="2812955"/>
            <a:ext cx="5531850" cy="2483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0F2BEE4F-D7E4-46B4-A5B1-CBC3B607FDCC}"/>
              </a:ext>
            </a:extLst>
          </p:cNvPr>
          <p:cNvSpPr/>
          <p:nvPr/>
        </p:nvSpPr>
        <p:spPr>
          <a:xfrm>
            <a:off x="793117" y="1039307"/>
            <a:ext cx="994185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Quando falamos de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ETL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, não tem como não pensarmos no processo mais básico de tratamento dos dados dentro do Power BI. Isso porque sua própria sigla explica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: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Extract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,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Transform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e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Load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, que traduzindo para o português, significa extração, transformação e carga que nada mais é do que o processo de extração, transformação e aplicação da sua fonte de dados.</a:t>
            </a: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38E5A09D-5419-400A-A6A4-74E8CCF4F509}"/>
              </a:ext>
            </a:extLst>
          </p:cNvPr>
          <p:cNvSpPr/>
          <p:nvPr/>
        </p:nvSpPr>
        <p:spPr>
          <a:xfrm>
            <a:off x="674854" y="2601037"/>
            <a:ext cx="5262282" cy="3447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 –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Extract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- 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Os dados são coletados de várias fontes diferentes, como bancos de dados, planilhas eletrônicas, arquivos de texto, ou mesmo a Web.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srgbClr val="3A3A3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T –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Transform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- 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3A3A3A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 processo de Transformação de Dados é composto por várias etapas: padronização, limpeza, qualidade. 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srgbClr val="3A3A3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L –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Load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- 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Os dados são carregados em um novo local, como um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data warehouse 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ou um sistema de análise de dados, onde possam ser facilmente acessados e usados por usuários finais.</a:t>
            </a: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srgbClr val="3A3A3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srgbClr val="3A3A3A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64123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Agrupar 65">
            <a:extLst>
              <a:ext uri="{FF2B5EF4-FFF2-40B4-BE49-F238E27FC236}">
                <a16:creationId xmlns:a16="http://schemas.microsoft.com/office/drawing/2014/main" id="{AA8E73B1-0CA6-4539-A03A-8BEE913124B0}"/>
              </a:ext>
            </a:extLst>
          </p:cNvPr>
          <p:cNvGrpSpPr/>
          <p:nvPr/>
        </p:nvGrpSpPr>
        <p:grpSpPr>
          <a:xfrm>
            <a:off x="-114746" y="1639472"/>
            <a:ext cx="855134" cy="1080000"/>
            <a:chOff x="2693958" y="1556898"/>
            <a:chExt cx="855134" cy="1080000"/>
          </a:xfrm>
          <a:solidFill>
            <a:srgbClr val="8C8279"/>
          </a:solidFill>
        </p:grpSpPr>
        <p:sp>
          <p:nvSpPr>
            <p:cNvPr id="67" name="Seta: Pentágono 66">
              <a:extLst>
                <a:ext uri="{FF2B5EF4-FFF2-40B4-BE49-F238E27FC236}">
                  <a16:creationId xmlns:a16="http://schemas.microsoft.com/office/drawing/2014/main" id="{472D4D6D-44C1-42BB-9D83-A44C0257C077}"/>
                </a:ext>
              </a:extLst>
            </p:cNvPr>
            <p:cNvSpPr/>
            <p:nvPr/>
          </p:nvSpPr>
          <p:spPr>
            <a:xfrm>
              <a:off x="2728758" y="1556898"/>
              <a:ext cx="720000" cy="1080000"/>
            </a:xfrm>
            <a:prstGeom prst="homePlat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CaixaDeTexto 67">
              <a:extLst>
                <a:ext uri="{FF2B5EF4-FFF2-40B4-BE49-F238E27FC236}">
                  <a16:creationId xmlns:a16="http://schemas.microsoft.com/office/drawing/2014/main" id="{56564808-575C-4A79-BEA0-FC64850504AB}"/>
                </a:ext>
              </a:extLst>
            </p:cNvPr>
            <p:cNvSpPr txBox="1"/>
            <p:nvPr/>
          </p:nvSpPr>
          <p:spPr>
            <a:xfrm>
              <a:off x="2693958" y="1742955"/>
              <a:ext cx="8551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rPr>
                <a:t>02</a:t>
              </a:r>
            </a:p>
          </p:txBody>
        </p:sp>
      </p:grpSp>
      <p:sp>
        <p:nvSpPr>
          <p:cNvPr id="37" name="object 15">
            <a:extLst>
              <a:ext uri="{FF2B5EF4-FFF2-40B4-BE49-F238E27FC236}">
                <a16:creationId xmlns:a16="http://schemas.microsoft.com/office/drawing/2014/main" id="{EE15CB86-33EF-4E2B-B45C-804914A84E3A}"/>
              </a:ext>
            </a:extLst>
          </p:cNvPr>
          <p:cNvSpPr txBox="1">
            <a:spLocks/>
          </p:cNvSpPr>
          <p:nvPr/>
        </p:nvSpPr>
        <p:spPr>
          <a:xfrm>
            <a:off x="915527" y="316945"/>
            <a:ext cx="6263075" cy="469052"/>
          </a:xfrm>
          <a:prstGeom prst="rect">
            <a:avLst/>
          </a:prstGeom>
        </p:spPr>
        <p:txBody>
          <a:bodyPr vert="horz" wrap="square" lIns="0" tIns="7316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701" marR="0" lvl="0" indent="0" algn="l" defTabSz="914400" rtl="0" eaLnBrk="1" fontAlgn="auto" latinLnBrk="0" hangingPunct="1">
              <a:lnSpc>
                <a:spcPts val="3602"/>
              </a:lnSpc>
              <a:spcBef>
                <a:spcPts val="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002" b="1" i="0" u="none" strike="noStrike" kern="1200" cap="none" spc="-9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 ExtraBold"/>
                <a:ea typeface="+mj-ea"/>
                <a:cs typeface="Montserrat ExtraBold"/>
              </a:rPr>
              <a:t>       </a:t>
            </a:r>
            <a:r>
              <a:rPr kumimoji="0" lang="pt-BR" sz="3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j-ea"/>
                <a:cs typeface="+mj-cs"/>
              </a:rPr>
              <a:t>Power BI</a:t>
            </a:r>
          </a:p>
        </p:txBody>
      </p:sp>
      <p:pic>
        <p:nvPicPr>
          <p:cNvPr id="38" name="Picture 2" descr="Ficheiro:Power bi logo black.svg">
            <a:extLst>
              <a:ext uri="{FF2B5EF4-FFF2-40B4-BE49-F238E27FC236}">
                <a16:creationId xmlns:a16="http://schemas.microsoft.com/office/drawing/2014/main" id="{20686813-9FA7-4DB5-9D8A-3781BD236D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183" y="98272"/>
            <a:ext cx="684032" cy="68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97658992-C0FF-4F23-AFF2-BA1823D22EBE}"/>
              </a:ext>
            </a:extLst>
          </p:cNvPr>
          <p:cNvSpPr/>
          <p:nvPr/>
        </p:nvSpPr>
        <p:spPr>
          <a:xfrm>
            <a:off x="740388" y="1110734"/>
            <a:ext cx="191751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Data Warehouses </a:t>
            </a:r>
            <a:endParaRPr kumimoji="0" lang="pt-BR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400FE3D3-2642-4247-821B-DCCABD2F3026}"/>
              </a:ext>
            </a:extLst>
          </p:cNvPr>
          <p:cNvSpPr/>
          <p:nvPr/>
        </p:nvSpPr>
        <p:spPr>
          <a:xfrm>
            <a:off x="627530" y="1639472"/>
            <a:ext cx="4464424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Um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DW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(data warehouse)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 é um sistema de armazenamento digital que conecta e harmoniza grandes volumes de dados de várias fontes diferentes.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Sua finalidade é alimentar relatórios, funções analíticas e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business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intelligence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(BI) 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 dar suporte às exigências regulatórias para que as empresas transformem seus dados em insights e tomem decisões inteligentes e baseadas em dados.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Os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data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warehouses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armazenam dados atuais e históricos em um só local e atuam como a única fonte da verdade de uma organização.</a:t>
            </a:r>
          </a:p>
        </p:txBody>
      </p:sp>
      <p:pic>
        <p:nvPicPr>
          <p:cNvPr id="9" name="Picture 4" descr="Qué es y para qué sirve el Data Warehouse en tu empresa? | Big Data | Zeus">
            <a:extLst>
              <a:ext uri="{FF2B5EF4-FFF2-40B4-BE49-F238E27FC236}">
                <a16:creationId xmlns:a16="http://schemas.microsoft.com/office/drawing/2014/main" id="{813C971A-C1F5-4F24-82CC-B6E2CC455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915" y="883848"/>
            <a:ext cx="6536555" cy="4575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746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Agrupar 65">
            <a:extLst>
              <a:ext uri="{FF2B5EF4-FFF2-40B4-BE49-F238E27FC236}">
                <a16:creationId xmlns:a16="http://schemas.microsoft.com/office/drawing/2014/main" id="{AA8E73B1-0CA6-4539-A03A-8BEE913124B0}"/>
              </a:ext>
            </a:extLst>
          </p:cNvPr>
          <p:cNvGrpSpPr/>
          <p:nvPr/>
        </p:nvGrpSpPr>
        <p:grpSpPr>
          <a:xfrm>
            <a:off x="-114746" y="1639472"/>
            <a:ext cx="855134" cy="1080000"/>
            <a:chOff x="2693958" y="1556898"/>
            <a:chExt cx="855134" cy="1080000"/>
          </a:xfrm>
          <a:solidFill>
            <a:srgbClr val="8C8279"/>
          </a:solidFill>
        </p:grpSpPr>
        <p:sp>
          <p:nvSpPr>
            <p:cNvPr id="67" name="Seta: Pentágono 66">
              <a:extLst>
                <a:ext uri="{FF2B5EF4-FFF2-40B4-BE49-F238E27FC236}">
                  <a16:creationId xmlns:a16="http://schemas.microsoft.com/office/drawing/2014/main" id="{472D4D6D-44C1-42BB-9D83-A44C0257C077}"/>
                </a:ext>
              </a:extLst>
            </p:cNvPr>
            <p:cNvSpPr/>
            <p:nvPr/>
          </p:nvSpPr>
          <p:spPr>
            <a:xfrm>
              <a:off x="2728758" y="1556898"/>
              <a:ext cx="720000" cy="1080000"/>
            </a:xfrm>
            <a:prstGeom prst="homePlat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CaixaDeTexto 67">
              <a:extLst>
                <a:ext uri="{FF2B5EF4-FFF2-40B4-BE49-F238E27FC236}">
                  <a16:creationId xmlns:a16="http://schemas.microsoft.com/office/drawing/2014/main" id="{56564808-575C-4A79-BEA0-FC64850504AB}"/>
                </a:ext>
              </a:extLst>
            </p:cNvPr>
            <p:cNvSpPr txBox="1"/>
            <p:nvPr/>
          </p:nvSpPr>
          <p:spPr>
            <a:xfrm>
              <a:off x="2693958" y="1742955"/>
              <a:ext cx="8551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rPr>
                <a:t>02</a:t>
              </a:r>
            </a:p>
          </p:txBody>
        </p:sp>
      </p:grpSp>
      <p:sp>
        <p:nvSpPr>
          <p:cNvPr id="37" name="object 15">
            <a:extLst>
              <a:ext uri="{FF2B5EF4-FFF2-40B4-BE49-F238E27FC236}">
                <a16:creationId xmlns:a16="http://schemas.microsoft.com/office/drawing/2014/main" id="{EE15CB86-33EF-4E2B-B45C-804914A84E3A}"/>
              </a:ext>
            </a:extLst>
          </p:cNvPr>
          <p:cNvSpPr txBox="1">
            <a:spLocks/>
          </p:cNvSpPr>
          <p:nvPr/>
        </p:nvSpPr>
        <p:spPr>
          <a:xfrm>
            <a:off x="915527" y="316945"/>
            <a:ext cx="6263075" cy="469052"/>
          </a:xfrm>
          <a:prstGeom prst="rect">
            <a:avLst/>
          </a:prstGeom>
        </p:spPr>
        <p:txBody>
          <a:bodyPr vert="horz" wrap="square" lIns="0" tIns="7316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701" marR="0" lvl="0" indent="0" algn="l" defTabSz="914400" rtl="0" eaLnBrk="1" fontAlgn="auto" latinLnBrk="0" hangingPunct="1">
              <a:lnSpc>
                <a:spcPts val="3602"/>
              </a:lnSpc>
              <a:spcBef>
                <a:spcPts val="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002" b="1" i="0" u="none" strike="noStrike" kern="1200" cap="none" spc="-9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 ExtraBold"/>
                <a:ea typeface="+mj-ea"/>
                <a:cs typeface="Montserrat ExtraBold"/>
              </a:rPr>
              <a:t>       </a:t>
            </a:r>
            <a:r>
              <a:rPr kumimoji="0" lang="pt-BR" sz="3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j-ea"/>
                <a:cs typeface="+mj-cs"/>
              </a:rPr>
              <a:t>Power BI</a:t>
            </a:r>
          </a:p>
        </p:txBody>
      </p:sp>
      <p:pic>
        <p:nvPicPr>
          <p:cNvPr id="38" name="Picture 2" descr="Ficheiro:Power bi logo black.svg">
            <a:extLst>
              <a:ext uri="{FF2B5EF4-FFF2-40B4-BE49-F238E27FC236}">
                <a16:creationId xmlns:a16="http://schemas.microsoft.com/office/drawing/2014/main" id="{20686813-9FA7-4DB5-9D8A-3781BD236D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183" y="98272"/>
            <a:ext cx="684032" cy="68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1BCC377A-B6BF-46D3-B51E-EDDFBE6A1E01}"/>
              </a:ext>
            </a:extLst>
          </p:cNvPr>
          <p:cNvSpPr/>
          <p:nvPr/>
        </p:nvSpPr>
        <p:spPr>
          <a:xfrm>
            <a:off x="835873" y="1000977"/>
            <a:ext cx="119455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Big Data</a:t>
            </a:r>
            <a:endParaRPr kumimoji="0" lang="pt-B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ABF234E1-BE31-4462-86D5-F2BD76FCBE2B}"/>
              </a:ext>
            </a:extLst>
          </p:cNvPr>
          <p:cNvSpPr/>
          <p:nvPr/>
        </p:nvSpPr>
        <p:spPr>
          <a:xfrm>
            <a:off x="761182" y="1576499"/>
            <a:ext cx="6263074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161513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São dados que contêm maior variedade, chegando em volumes crescentes e com mais velocidade.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161513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Simplificando,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161513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big data 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161513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é um conjunto de dados maior e mais complexo, especialmente de novas fontes de dados. Esses conjuntos de dados são tão volumosos que o software tradicional de processamento de dados simplesmente não consegue gerenciá-los.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161513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No entanto, esses grandes volumes de dados podem ser usados para resolver problemas de negócios que você não conseguiria resolver antes</a:t>
            </a: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srgbClr val="16151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</a:p>
        </p:txBody>
      </p:sp>
      <p:pic>
        <p:nvPicPr>
          <p:cNvPr id="9" name="Picture 4" descr="Como Big Data transformará a área de RH? | Mapa Avaliações">
            <a:extLst>
              <a:ext uri="{FF2B5EF4-FFF2-40B4-BE49-F238E27FC236}">
                <a16:creationId xmlns:a16="http://schemas.microsoft.com/office/drawing/2014/main" id="{B3043850-5255-4ACF-919C-8E438C18CC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8602" y="1084729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Big data: Tire suas dúvidas sobre o conceito do momento – ACOM Sistemas">
            <a:extLst>
              <a:ext uri="{FF2B5EF4-FFF2-40B4-BE49-F238E27FC236}">
                <a16:creationId xmlns:a16="http://schemas.microsoft.com/office/drawing/2014/main" id="{02941273-99CD-4A3B-91BA-D0F949E8A3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1040" y="4183346"/>
            <a:ext cx="2526926" cy="2526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0162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Agrupar 65">
            <a:extLst>
              <a:ext uri="{FF2B5EF4-FFF2-40B4-BE49-F238E27FC236}">
                <a16:creationId xmlns:a16="http://schemas.microsoft.com/office/drawing/2014/main" id="{AA8E73B1-0CA6-4539-A03A-8BEE913124B0}"/>
              </a:ext>
            </a:extLst>
          </p:cNvPr>
          <p:cNvGrpSpPr/>
          <p:nvPr/>
        </p:nvGrpSpPr>
        <p:grpSpPr>
          <a:xfrm>
            <a:off x="-114746" y="1639472"/>
            <a:ext cx="855134" cy="1080000"/>
            <a:chOff x="2693958" y="1556898"/>
            <a:chExt cx="855134" cy="1080000"/>
          </a:xfrm>
          <a:solidFill>
            <a:srgbClr val="8C8279"/>
          </a:solidFill>
        </p:grpSpPr>
        <p:sp>
          <p:nvSpPr>
            <p:cNvPr id="67" name="Seta: Pentágono 66">
              <a:extLst>
                <a:ext uri="{FF2B5EF4-FFF2-40B4-BE49-F238E27FC236}">
                  <a16:creationId xmlns:a16="http://schemas.microsoft.com/office/drawing/2014/main" id="{472D4D6D-44C1-42BB-9D83-A44C0257C077}"/>
                </a:ext>
              </a:extLst>
            </p:cNvPr>
            <p:cNvSpPr/>
            <p:nvPr/>
          </p:nvSpPr>
          <p:spPr>
            <a:xfrm>
              <a:off x="2728758" y="1556898"/>
              <a:ext cx="720000" cy="1080000"/>
            </a:xfrm>
            <a:prstGeom prst="homePlat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CaixaDeTexto 67">
              <a:extLst>
                <a:ext uri="{FF2B5EF4-FFF2-40B4-BE49-F238E27FC236}">
                  <a16:creationId xmlns:a16="http://schemas.microsoft.com/office/drawing/2014/main" id="{56564808-575C-4A79-BEA0-FC64850504AB}"/>
                </a:ext>
              </a:extLst>
            </p:cNvPr>
            <p:cNvSpPr txBox="1"/>
            <p:nvPr/>
          </p:nvSpPr>
          <p:spPr>
            <a:xfrm>
              <a:off x="2693958" y="1742955"/>
              <a:ext cx="8551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rPr>
                <a:t>02</a:t>
              </a:r>
            </a:p>
          </p:txBody>
        </p:sp>
      </p:grpSp>
      <p:sp>
        <p:nvSpPr>
          <p:cNvPr id="37" name="object 15">
            <a:extLst>
              <a:ext uri="{FF2B5EF4-FFF2-40B4-BE49-F238E27FC236}">
                <a16:creationId xmlns:a16="http://schemas.microsoft.com/office/drawing/2014/main" id="{EE15CB86-33EF-4E2B-B45C-804914A84E3A}"/>
              </a:ext>
            </a:extLst>
          </p:cNvPr>
          <p:cNvSpPr txBox="1">
            <a:spLocks/>
          </p:cNvSpPr>
          <p:nvPr/>
        </p:nvSpPr>
        <p:spPr>
          <a:xfrm>
            <a:off x="915527" y="316945"/>
            <a:ext cx="6263075" cy="469052"/>
          </a:xfrm>
          <a:prstGeom prst="rect">
            <a:avLst/>
          </a:prstGeom>
        </p:spPr>
        <p:txBody>
          <a:bodyPr vert="horz" wrap="square" lIns="0" tIns="7316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701" marR="0" lvl="0" indent="0" algn="l" defTabSz="914400" rtl="0" eaLnBrk="1" fontAlgn="auto" latinLnBrk="0" hangingPunct="1">
              <a:lnSpc>
                <a:spcPts val="3602"/>
              </a:lnSpc>
              <a:spcBef>
                <a:spcPts val="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002" b="1" i="0" u="none" strike="noStrike" kern="1200" cap="none" spc="-9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 ExtraBold"/>
                <a:ea typeface="+mj-ea"/>
                <a:cs typeface="Montserrat ExtraBold"/>
              </a:rPr>
              <a:t>       </a:t>
            </a:r>
            <a:r>
              <a:rPr kumimoji="0" lang="pt-BR" sz="3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j-ea"/>
                <a:cs typeface="+mj-cs"/>
              </a:rPr>
              <a:t>Power BI</a:t>
            </a:r>
          </a:p>
        </p:txBody>
      </p:sp>
      <p:pic>
        <p:nvPicPr>
          <p:cNvPr id="38" name="Picture 2" descr="Ficheiro:Power bi logo black.svg">
            <a:extLst>
              <a:ext uri="{FF2B5EF4-FFF2-40B4-BE49-F238E27FC236}">
                <a16:creationId xmlns:a16="http://schemas.microsoft.com/office/drawing/2014/main" id="{20686813-9FA7-4DB5-9D8A-3781BD236D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183" y="98272"/>
            <a:ext cx="684032" cy="68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68DDF5AB-5E7B-4FB1-ACD2-65DFD3DAD782}"/>
              </a:ext>
            </a:extLst>
          </p:cNvPr>
          <p:cNvSpPr/>
          <p:nvPr/>
        </p:nvSpPr>
        <p:spPr>
          <a:xfrm>
            <a:off x="865761" y="827641"/>
            <a:ext cx="40847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Para que serve o Power BI?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890F6D30-7251-4C94-8680-333A56FB2331}"/>
              </a:ext>
            </a:extLst>
          </p:cNvPr>
          <p:cNvSpPr/>
          <p:nvPr/>
        </p:nvSpPr>
        <p:spPr>
          <a:xfrm>
            <a:off x="761183" y="3108966"/>
            <a:ext cx="995164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Para construir as análises presentes nos relatórios, ele reúne, no Excel, dados de diversas fontes, tais como: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planilhas de Excel produzidas por outros colaboradores, relatórios em txt e CSV exportados do sistema ERP da empresa e dados da internet, como a cotação do dólar.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Na sequência,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Beto 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trata os dados, gera as tabelas, os gráficos e os indicadores que farão parte das análises. Com os relatórios criados,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Beto 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os envia por e-mail para os gestores da empresa.</a:t>
            </a: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srgbClr val="1B1B1E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E0BBB03B-2291-479C-B526-B70EE4042456}"/>
              </a:ext>
            </a:extLst>
          </p:cNvPr>
          <p:cNvSpPr/>
          <p:nvPr/>
        </p:nvSpPr>
        <p:spPr>
          <a:xfrm>
            <a:off x="761182" y="4733678"/>
            <a:ext cx="1003232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Beto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se sente muito improdutivo, pois a sua jornada diária de 8 horas trabalhando não é suficiente para que ele produza as análises em tempo hábil.  Como se não bastasse, ele ainda recebe queixas de que os dados enviados não estão atualizados.</a:t>
            </a: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A633818C-8679-45DC-97FE-3A6A1CA9503C}"/>
              </a:ext>
            </a:extLst>
          </p:cNvPr>
          <p:cNvSpPr/>
          <p:nvPr/>
        </p:nvSpPr>
        <p:spPr>
          <a:xfrm>
            <a:off x="740388" y="5744014"/>
            <a:ext cx="986199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Vocês conhecem algum Beto?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5082B48C-61AF-4067-85B5-8F303767C080}"/>
              </a:ext>
            </a:extLst>
          </p:cNvPr>
          <p:cNvSpPr/>
          <p:nvPr/>
        </p:nvSpPr>
        <p:spPr>
          <a:xfrm>
            <a:off x="740388" y="6077937"/>
            <a:ext cx="948579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 cenário apresentado faz parte da rotina de muitos profissionais e é perfeito para a utilização do Power BI.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242F6B7F-6020-4F2A-B04B-A2C82CC5141C}"/>
              </a:ext>
            </a:extLst>
          </p:cNvPr>
          <p:cNvSpPr/>
          <p:nvPr/>
        </p:nvSpPr>
        <p:spPr>
          <a:xfrm>
            <a:off x="865761" y="1404058"/>
            <a:ext cx="10110033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 Power BI serve para facilitar a visualização de dados em grandes corporações.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srgbClr val="1B1B1E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Um exemplo prático é o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Beto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. Vocês ainda não o conhecem? Ele é de grande importância, ele é um profissional gente fina, mas bastante atarefado.  No seu trabalho, ele precisa gerar diversos relatórios. Alguns com periodicidade semanal, outros com periodicidade quinzenal, e no final do mês ele ainda precisa gerar um relatório consolidado para o fechamento.</a:t>
            </a:r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9F2C8771-3F26-437E-9FCC-F9C85692B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413" y="1741012"/>
            <a:ext cx="4199109" cy="3595431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43F882B0-B309-48E0-BDCF-554A2E6D22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854" y="1521557"/>
            <a:ext cx="10659686" cy="412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899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Agrupar 65">
            <a:extLst>
              <a:ext uri="{FF2B5EF4-FFF2-40B4-BE49-F238E27FC236}">
                <a16:creationId xmlns:a16="http://schemas.microsoft.com/office/drawing/2014/main" id="{AA8E73B1-0CA6-4539-A03A-8BEE913124B0}"/>
              </a:ext>
            </a:extLst>
          </p:cNvPr>
          <p:cNvGrpSpPr/>
          <p:nvPr/>
        </p:nvGrpSpPr>
        <p:grpSpPr>
          <a:xfrm>
            <a:off x="-114746" y="1639472"/>
            <a:ext cx="855134" cy="1080000"/>
            <a:chOff x="2693958" y="1556898"/>
            <a:chExt cx="855134" cy="1080000"/>
          </a:xfrm>
          <a:solidFill>
            <a:srgbClr val="8C8279"/>
          </a:solidFill>
        </p:grpSpPr>
        <p:sp>
          <p:nvSpPr>
            <p:cNvPr id="67" name="Seta: Pentágono 66">
              <a:extLst>
                <a:ext uri="{FF2B5EF4-FFF2-40B4-BE49-F238E27FC236}">
                  <a16:creationId xmlns:a16="http://schemas.microsoft.com/office/drawing/2014/main" id="{472D4D6D-44C1-42BB-9D83-A44C0257C077}"/>
                </a:ext>
              </a:extLst>
            </p:cNvPr>
            <p:cNvSpPr/>
            <p:nvPr/>
          </p:nvSpPr>
          <p:spPr>
            <a:xfrm>
              <a:off x="2728758" y="1556898"/>
              <a:ext cx="720000" cy="1080000"/>
            </a:xfrm>
            <a:prstGeom prst="homePlat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CaixaDeTexto 67">
              <a:extLst>
                <a:ext uri="{FF2B5EF4-FFF2-40B4-BE49-F238E27FC236}">
                  <a16:creationId xmlns:a16="http://schemas.microsoft.com/office/drawing/2014/main" id="{56564808-575C-4A79-BEA0-FC64850504AB}"/>
                </a:ext>
              </a:extLst>
            </p:cNvPr>
            <p:cNvSpPr txBox="1"/>
            <p:nvPr/>
          </p:nvSpPr>
          <p:spPr>
            <a:xfrm>
              <a:off x="2693958" y="1742955"/>
              <a:ext cx="8551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rPr>
                <a:t>02</a:t>
              </a:r>
            </a:p>
          </p:txBody>
        </p:sp>
      </p:grpSp>
      <p:sp>
        <p:nvSpPr>
          <p:cNvPr id="37" name="object 15">
            <a:extLst>
              <a:ext uri="{FF2B5EF4-FFF2-40B4-BE49-F238E27FC236}">
                <a16:creationId xmlns:a16="http://schemas.microsoft.com/office/drawing/2014/main" id="{EE15CB86-33EF-4E2B-B45C-804914A84E3A}"/>
              </a:ext>
            </a:extLst>
          </p:cNvPr>
          <p:cNvSpPr txBox="1">
            <a:spLocks/>
          </p:cNvSpPr>
          <p:nvPr/>
        </p:nvSpPr>
        <p:spPr>
          <a:xfrm>
            <a:off x="915527" y="316945"/>
            <a:ext cx="6263075" cy="469052"/>
          </a:xfrm>
          <a:prstGeom prst="rect">
            <a:avLst/>
          </a:prstGeom>
        </p:spPr>
        <p:txBody>
          <a:bodyPr vert="horz" wrap="square" lIns="0" tIns="7316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701" marR="0" lvl="0" indent="0" algn="l" defTabSz="914400" rtl="0" eaLnBrk="1" fontAlgn="auto" latinLnBrk="0" hangingPunct="1">
              <a:lnSpc>
                <a:spcPts val="3602"/>
              </a:lnSpc>
              <a:spcBef>
                <a:spcPts val="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002" b="1" i="0" u="none" strike="noStrike" kern="1200" cap="none" spc="-9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 ExtraBold"/>
                <a:ea typeface="+mj-ea"/>
                <a:cs typeface="Montserrat ExtraBold"/>
              </a:rPr>
              <a:t>       </a:t>
            </a:r>
            <a:r>
              <a:rPr kumimoji="0" lang="pt-BR" sz="3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j-ea"/>
                <a:cs typeface="+mj-cs"/>
              </a:rPr>
              <a:t>Power BI</a:t>
            </a:r>
          </a:p>
        </p:txBody>
      </p:sp>
      <p:pic>
        <p:nvPicPr>
          <p:cNvPr id="38" name="Picture 2" descr="Ficheiro:Power bi logo black.svg">
            <a:extLst>
              <a:ext uri="{FF2B5EF4-FFF2-40B4-BE49-F238E27FC236}">
                <a16:creationId xmlns:a16="http://schemas.microsoft.com/office/drawing/2014/main" id="{20686813-9FA7-4DB5-9D8A-3781BD236D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183" y="98272"/>
            <a:ext cx="684032" cy="68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68DDF5AB-5E7B-4FB1-ACD2-65DFD3DAD782}"/>
              </a:ext>
            </a:extLst>
          </p:cNvPr>
          <p:cNvSpPr/>
          <p:nvPr/>
        </p:nvSpPr>
        <p:spPr>
          <a:xfrm>
            <a:off x="865761" y="827641"/>
            <a:ext cx="2043829" cy="5125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7701" marR="0" lvl="0" indent="0" algn="l" defTabSz="914400" rtl="0" eaLnBrk="1" fontAlgn="auto" latinLnBrk="0" hangingPunct="1">
              <a:lnSpc>
                <a:spcPts val="360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Fonte de Dados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22863D90-A561-4F4F-8C6A-802582DF0ACC}"/>
              </a:ext>
            </a:extLst>
          </p:cNvPr>
          <p:cNvSpPr/>
          <p:nvPr/>
        </p:nvSpPr>
        <p:spPr>
          <a:xfrm>
            <a:off x="761183" y="1499870"/>
            <a:ext cx="1022954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É possível conectar o software a mais de 100 fontes de dados diferentes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 (todos os bancos de dados do mercado, a maioria dos sistemas ERP, dados disponíveis na internet como a cotação do dólar, dados de txt, CSV, etc.).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Depois, basta tratar os dados e gerar os relatórios. (fonte de dados que o Power BI se conecta).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Com os relatórios prontos, podemos disponibilizá-los na web para que os colaboradores selecionados possam acessá-los através de qualquer navegador de internet.</a:t>
            </a:r>
            <a:b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</a:b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09DEA26F-C804-405A-B85D-EB38A97EF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865" y="3681789"/>
            <a:ext cx="6271803" cy="2179509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7B413B5-AF34-4868-87D5-66A65C7D9E8E}"/>
              </a:ext>
            </a:extLst>
          </p:cNvPr>
          <p:cNvSpPr/>
          <p:nvPr/>
        </p:nvSpPr>
        <p:spPr>
          <a:xfrm>
            <a:off x="7113668" y="3552974"/>
            <a:ext cx="412161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Após disponibilizados os relatórios, 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seus dados serão atualizados automaticamente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, em até 8 vezes no mesmo dia. Isto, pois, em horários programados, o Power BI busca novamente os dados nas fontes, repete os tratamentos realizados anteriormente e atualiza todos os relatórios com os novos dados obtidos.</a:t>
            </a:r>
          </a:p>
        </p:txBody>
      </p:sp>
    </p:spTree>
    <p:extLst>
      <p:ext uri="{BB962C8B-B14F-4D97-AF65-F5344CB8AC3E}">
        <p14:creationId xmlns:p14="http://schemas.microsoft.com/office/powerpoint/2010/main" val="2165658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Agrupar 65">
            <a:extLst>
              <a:ext uri="{FF2B5EF4-FFF2-40B4-BE49-F238E27FC236}">
                <a16:creationId xmlns:a16="http://schemas.microsoft.com/office/drawing/2014/main" id="{AA8E73B1-0CA6-4539-A03A-8BEE913124B0}"/>
              </a:ext>
            </a:extLst>
          </p:cNvPr>
          <p:cNvGrpSpPr/>
          <p:nvPr/>
        </p:nvGrpSpPr>
        <p:grpSpPr>
          <a:xfrm>
            <a:off x="-114746" y="1639472"/>
            <a:ext cx="855134" cy="1080000"/>
            <a:chOff x="2693958" y="1556898"/>
            <a:chExt cx="855134" cy="1080000"/>
          </a:xfrm>
          <a:solidFill>
            <a:srgbClr val="8C8279"/>
          </a:solidFill>
        </p:grpSpPr>
        <p:sp>
          <p:nvSpPr>
            <p:cNvPr id="67" name="Seta: Pentágono 66">
              <a:extLst>
                <a:ext uri="{FF2B5EF4-FFF2-40B4-BE49-F238E27FC236}">
                  <a16:creationId xmlns:a16="http://schemas.microsoft.com/office/drawing/2014/main" id="{472D4D6D-44C1-42BB-9D83-A44C0257C077}"/>
                </a:ext>
              </a:extLst>
            </p:cNvPr>
            <p:cNvSpPr/>
            <p:nvPr/>
          </p:nvSpPr>
          <p:spPr>
            <a:xfrm>
              <a:off x="2728758" y="1556898"/>
              <a:ext cx="720000" cy="1080000"/>
            </a:xfrm>
            <a:prstGeom prst="homePlat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CaixaDeTexto 67">
              <a:extLst>
                <a:ext uri="{FF2B5EF4-FFF2-40B4-BE49-F238E27FC236}">
                  <a16:creationId xmlns:a16="http://schemas.microsoft.com/office/drawing/2014/main" id="{56564808-575C-4A79-BEA0-FC64850504AB}"/>
                </a:ext>
              </a:extLst>
            </p:cNvPr>
            <p:cNvSpPr txBox="1"/>
            <p:nvPr/>
          </p:nvSpPr>
          <p:spPr>
            <a:xfrm>
              <a:off x="2693958" y="1742955"/>
              <a:ext cx="8551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rPr>
                <a:t>02</a:t>
              </a:r>
            </a:p>
          </p:txBody>
        </p:sp>
      </p:grpSp>
      <p:sp>
        <p:nvSpPr>
          <p:cNvPr id="37" name="object 15">
            <a:extLst>
              <a:ext uri="{FF2B5EF4-FFF2-40B4-BE49-F238E27FC236}">
                <a16:creationId xmlns:a16="http://schemas.microsoft.com/office/drawing/2014/main" id="{EE15CB86-33EF-4E2B-B45C-804914A84E3A}"/>
              </a:ext>
            </a:extLst>
          </p:cNvPr>
          <p:cNvSpPr txBox="1">
            <a:spLocks/>
          </p:cNvSpPr>
          <p:nvPr/>
        </p:nvSpPr>
        <p:spPr>
          <a:xfrm>
            <a:off x="915527" y="316945"/>
            <a:ext cx="6263075" cy="469052"/>
          </a:xfrm>
          <a:prstGeom prst="rect">
            <a:avLst/>
          </a:prstGeom>
        </p:spPr>
        <p:txBody>
          <a:bodyPr vert="horz" wrap="square" lIns="0" tIns="7316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701" marR="0" lvl="0" indent="0" algn="l" defTabSz="914400" rtl="0" eaLnBrk="1" fontAlgn="auto" latinLnBrk="0" hangingPunct="1">
              <a:lnSpc>
                <a:spcPts val="3602"/>
              </a:lnSpc>
              <a:spcBef>
                <a:spcPts val="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002" b="1" i="0" u="none" strike="noStrike" kern="1200" cap="none" spc="-9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 ExtraBold"/>
                <a:ea typeface="+mj-ea"/>
                <a:cs typeface="Montserrat ExtraBold"/>
              </a:rPr>
              <a:t>       </a:t>
            </a:r>
            <a:r>
              <a:rPr kumimoji="0" lang="pt-BR" sz="3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j-ea"/>
                <a:cs typeface="+mj-cs"/>
              </a:rPr>
              <a:t>Power BI</a:t>
            </a:r>
          </a:p>
        </p:txBody>
      </p:sp>
      <p:pic>
        <p:nvPicPr>
          <p:cNvPr id="38" name="Picture 2" descr="Ficheiro:Power bi logo black.svg">
            <a:extLst>
              <a:ext uri="{FF2B5EF4-FFF2-40B4-BE49-F238E27FC236}">
                <a16:creationId xmlns:a16="http://schemas.microsoft.com/office/drawing/2014/main" id="{20686813-9FA7-4DB5-9D8A-3781BD236D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183" y="98272"/>
            <a:ext cx="684032" cy="68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68DDF5AB-5E7B-4FB1-ACD2-65DFD3DAD782}"/>
              </a:ext>
            </a:extLst>
          </p:cNvPr>
          <p:cNvSpPr/>
          <p:nvPr/>
        </p:nvSpPr>
        <p:spPr>
          <a:xfrm>
            <a:off x="865761" y="827641"/>
            <a:ext cx="4619854" cy="5125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7701" marR="0" lvl="0" indent="0" algn="l" defTabSz="914400" rtl="0" eaLnBrk="1" fontAlgn="auto" latinLnBrk="0" hangingPunct="1">
              <a:lnSpc>
                <a:spcPts val="360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Relacionamento de dados diferentes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9CD19EDF-32D5-494D-9966-7E140585B3E5}"/>
              </a:ext>
            </a:extLst>
          </p:cNvPr>
          <p:cNvSpPr/>
          <p:nvPr/>
        </p:nvSpPr>
        <p:spPr>
          <a:xfrm>
            <a:off x="761182" y="1499870"/>
            <a:ext cx="1013989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Outra dificuldade que o Power BI soluciona é a necessidade de 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relacionar dados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 de diferentes fontes.  Uma das análises que o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Beto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tem que gerar semanalmente é o entendimento se o estoque da sua empresa é suficiente para atender as vendas no ritmo que elas têm acontecido e se esse ritmo levará a empresa a atingir as metas.</a:t>
            </a: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C33D0866-AC29-41E4-84E7-21D13E94807F}"/>
              </a:ext>
            </a:extLst>
          </p:cNvPr>
          <p:cNvSpPr/>
          <p:nvPr/>
        </p:nvSpPr>
        <p:spPr>
          <a:xfrm>
            <a:off x="761182" y="2700199"/>
            <a:ext cx="101398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Para isso, ele relaciona os dados de estoque, os dados de vendas e os dados de metas.</a:t>
            </a: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C476081E-E6E3-47A3-90C8-BA57E91AF650}"/>
              </a:ext>
            </a:extLst>
          </p:cNvPr>
          <p:cNvSpPr/>
          <p:nvPr/>
        </p:nvSpPr>
        <p:spPr>
          <a:xfrm>
            <a:off x="4047064" y="3217945"/>
            <a:ext cx="6100984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Essa tarefa, apesar de simples não é nada trivial de ser feita no Excel, enquanto é facilmente implementada no Power BI. Com o domínio do software, seja você, seja o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Beto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, ambos 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eliminarão estes e outros problemas da rotina de trabalho:</a:t>
            </a: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srgbClr val="1B1B1E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Os dados “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envelhecem” 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 para atualizá-los exige esforço;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As necessidades do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Beto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são muito grandes e o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Excel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não é suficiente para o seu fluxo de trabalho;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Quando precisa fazer relatórios, precisa de dedicação exclusiva, o que o deixa lento;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Para verificar dados diferentes, é necessário abrir vários documentos; </a:t>
            </a:r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7733B51F-8A9F-48F6-A818-862AF6F1B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147" y="3505323"/>
            <a:ext cx="3259665" cy="2811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569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Agrupar 65">
            <a:extLst>
              <a:ext uri="{FF2B5EF4-FFF2-40B4-BE49-F238E27FC236}">
                <a16:creationId xmlns:a16="http://schemas.microsoft.com/office/drawing/2014/main" id="{AA8E73B1-0CA6-4539-A03A-8BEE913124B0}"/>
              </a:ext>
            </a:extLst>
          </p:cNvPr>
          <p:cNvGrpSpPr/>
          <p:nvPr/>
        </p:nvGrpSpPr>
        <p:grpSpPr>
          <a:xfrm>
            <a:off x="-114746" y="1639472"/>
            <a:ext cx="855134" cy="1080000"/>
            <a:chOff x="2693958" y="1556898"/>
            <a:chExt cx="855134" cy="1080000"/>
          </a:xfrm>
          <a:solidFill>
            <a:srgbClr val="8C8279"/>
          </a:solidFill>
        </p:grpSpPr>
        <p:sp>
          <p:nvSpPr>
            <p:cNvPr id="67" name="Seta: Pentágono 66">
              <a:extLst>
                <a:ext uri="{FF2B5EF4-FFF2-40B4-BE49-F238E27FC236}">
                  <a16:creationId xmlns:a16="http://schemas.microsoft.com/office/drawing/2014/main" id="{472D4D6D-44C1-42BB-9D83-A44C0257C077}"/>
                </a:ext>
              </a:extLst>
            </p:cNvPr>
            <p:cNvSpPr/>
            <p:nvPr/>
          </p:nvSpPr>
          <p:spPr>
            <a:xfrm>
              <a:off x="2728758" y="1556898"/>
              <a:ext cx="720000" cy="1080000"/>
            </a:xfrm>
            <a:prstGeom prst="homePlat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CaixaDeTexto 67">
              <a:extLst>
                <a:ext uri="{FF2B5EF4-FFF2-40B4-BE49-F238E27FC236}">
                  <a16:creationId xmlns:a16="http://schemas.microsoft.com/office/drawing/2014/main" id="{56564808-575C-4A79-BEA0-FC64850504AB}"/>
                </a:ext>
              </a:extLst>
            </p:cNvPr>
            <p:cNvSpPr txBox="1"/>
            <p:nvPr/>
          </p:nvSpPr>
          <p:spPr>
            <a:xfrm>
              <a:off x="2693958" y="1742955"/>
              <a:ext cx="8551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rPr>
                <a:t>02</a:t>
              </a:r>
            </a:p>
          </p:txBody>
        </p:sp>
      </p:grpSp>
      <p:sp>
        <p:nvSpPr>
          <p:cNvPr id="37" name="object 15">
            <a:extLst>
              <a:ext uri="{FF2B5EF4-FFF2-40B4-BE49-F238E27FC236}">
                <a16:creationId xmlns:a16="http://schemas.microsoft.com/office/drawing/2014/main" id="{EE15CB86-33EF-4E2B-B45C-804914A84E3A}"/>
              </a:ext>
            </a:extLst>
          </p:cNvPr>
          <p:cNvSpPr txBox="1">
            <a:spLocks/>
          </p:cNvSpPr>
          <p:nvPr/>
        </p:nvSpPr>
        <p:spPr>
          <a:xfrm>
            <a:off x="915527" y="316945"/>
            <a:ext cx="6263075" cy="469052"/>
          </a:xfrm>
          <a:prstGeom prst="rect">
            <a:avLst/>
          </a:prstGeom>
        </p:spPr>
        <p:txBody>
          <a:bodyPr vert="horz" wrap="square" lIns="0" tIns="7316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701" marR="0" lvl="0" indent="0" algn="l" defTabSz="914400" rtl="0" eaLnBrk="1" fontAlgn="auto" latinLnBrk="0" hangingPunct="1">
              <a:lnSpc>
                <a:spcPts val="3602"/>
              </a:lnSpc>
              <a:spcBef>
                <a:spcPts val="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002" b="1" i="0" u="none" strike="noStrike" kern="1200" cap="none" spc="-9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 ExtraBold"/>
                <a:ea typeface="+mj-ea"/>
                <a:cs typeface="Montserrat ExtraBold"/>
              </a:rPr>
              <a:t>       </a:t>
            </a:r>
            <a:r>
              <a:rPr kumimoji="0" lang="pt-BR" sz="3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j-ea"/>
                <a:cs typeface="+mj-cs"/>
              </a:rPr>
              <a:t>Power BI</a:t>
            </a:r>
          </a:p>
        </p:txBody>
      </p:sp>
      <p:pic>
        <p:nvPicPr>
          <p:cNvPr id="38" name="Picture 2" descr="Ficheiro:Power bi logo black.svg">
            <a:extLst>
              <a:ext uri="{FF2B5EF4-FFF2-40B4-BE49-F238E27FC236}">
                <a16:creationId xmlns:a16="http://schemas.microsoft.com/office/drawing/2014/main" id="{20686813-9FA7-4DB5-9D8A-3781BD236D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183" y="98272"/>
            <a:ext cx="684032" cy="68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68DDF5AB-5E7B-4FB1-ACD2-65DFD3DAD782}"/>
              </a:ext>
            </a:extLst>
          </p:cNvPr>
          <p:cNvSpPr/>
          <p:nvPr/>
        </p:nvSpPr>
        <p:spPr>
          <a:xfrm>
            <a:off x="865761" y="827641"/>
            <a:ext cx="41665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Entenda a estrutura do software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C827732-5CD6-4A38-89EE-03FC41E24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54" y="1350861"/>
            <a:ext cx="7981978" cy="4358952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1CDB8797-D142-45A9-B07C-47959642C42E}"/>
              </a:ext>
            </a:extLst>
          </p:cNvPr>
          <p:cNvSpPr/>
          <p:nvPr/>
        </p:nvSpPr>
        <p:spPr>
          <a:xfrm>
            <a:off x="8955741" y="1825529"/>
            <a:ext cx="2931459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1. Power BI Desktop</a:t>
            </a:r>
            <a:endParaRPr kumimoji="0" lang="pt-BR" sz="2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Para desenvolver um projeto no Power BI, você deve 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instalar gratuitamente</a:t>
            </a: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 o software para desktop. Nele, você irá conectar as fontes de dados, tratá-los e gerar os dashboards para os seus relatórios, é aqui que criaremos um projeto de BI.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1E91D976-B446-49F5-816D-E5F75712299B}"/>
              </a:ext>
            </a:extLst>
          </p:cNvPr>
          <p:cNvSpPr/>
          <p:nvPr/>
        </p:nvSpPr>
        <p:spPr>
          <a:xfrm>
            <a:off x="459699" y="3523127"/>
            <a:ext cx="2686912" cy="20829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F7AC79EE-A2D4-40E3-8BF9-DFAF38182E05}"/>
              </a:ext>
            </a:extLst>
          </p:cNvPr>
          <p:cNvSpPr/>
          <p:nvPr/>
        </p:nvSpPr>
        <p:spPr>
          <a:xfrm>
            <a:off x="740388" y="1449450"/>
            <a:ext cx="2289683" cy="1080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03A6CFFC-7464-4A59-8A49-BA3CDC8F904C}"/>
              </a:ext>
            </a:extLst>
          </p:cNvPr>
          <p:cNvSpPr/>
          <p:nvPr/>
        </p:nvSpPr>
        <p:spPr>
          <a:xfrm>
            <a:off x="8955741" y="1825529"/>
            <a:ext cx="3009066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2. Publicação</a:t>
            </a:r>
            <a:endParaRPr kumimoji="0" lang="pt-BR" sz="2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Após desenvolvermos um projeto de BI, fazemos a publicação, ação que torna os dashboards do projeto desenvolvido no Power BI desktop disponíveis para serem acessados na web. Quando publicamos, enviamos o projeto do nosso computador para o Serviço do Power BI</a:t>
            </a: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"/>
                <a:ea typeface="+mn-ea"/>
                <a:cs typeface="+mn-cs"/>
              </a:rPr>
              <a:t>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05B1B899-1F3A-4F5E-B27C-CF980E68D2BA}"/>
              </a:ext>
            </a:extLst>
          </p:cNvPr>
          <p:cNvSpPr/>
          <p:nvPr/>
        </p:nvSpPr>
        <p:spPr>
          <a:xfrm>
            <a:off x="8749048" y="674400"/>
            <a:ext cx="3344843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3. Serviço do Power BI</a:t>
            </a:r>
            <a:endParaRPr kumimoji="0" lang="pt-BR" sz="2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 Serviço do Power BI é o local na web onde as publicações ficam armazenadas</a:t>
            </a: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. É nele que o proprietário do projeto escolhe quais colaboradores da sua empresa terão acesso aos dashboards publicados. É, também, o local em que as atualizações automáticas são configuradas.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Para acessar o Serviço do Power BI, é necessário que o usuário crie uma conta 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utilizando seu e-mail empresarial ou de alguma instituição de ensino</a:t>
            </a: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. (como criar conta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E593937F-58BE-4BD5-9912-97534482B8B0}"/>
              </a:ext>
            </a:extLst>
          </p:cNvPr>
          <p:cNvSpPr/>
          <p:nvPr/>
        </p:nvSpPr>
        <p:spPr>
          <a:xfrm>
            <a:off x="3456143" y="3429000"/>
            <a:ext cx="2289683" cy="17122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673EE1B-0717-4607-8961-5D7819A6FCC9}"/>
              </a:ext>
            </a:extLst>
          </p:cNvPr>
          <p:cNvSpPr/>
          <p:nvPr/>
        </p:nvSpPr>
        <p:spPr>
          <a:xfrm>
            <a:off x="8561777" y="316945"/>
            <a:ext cx="3531976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4. Power BI Mobile </a:t>
            </a:r>
            <a:endParaRPr kumimoji="0" lang="pt-BR" sz="2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Em dispositivos como smartphones e tablets é possível acessar os dashboards disponíveis no Serviço do Power BI. O acesso pode ser feito pelo navegador de internet do dispositivo. Porém, para uma melhor experiência, existe o aplicativo mobile do Power BI, que está disponível para iOS e Android.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Antes de avançar, vamos responder uma dúvida recorrente: 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“Eu não comprei o Power BI, vou conseguir utilizá-lo?</a:t>
            </a: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”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Não se preocupe com isso, 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toda a estrutura do Power BI</a:t>
            </a: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 </a:t>
            </a: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é gratuita. </a:t>
            </a:r>
            <a:endParaRPr kumimoji="0" lang="pt-BR" sz="2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C402BF05-BDD1-433B-A1FA-55502996EC7A}"/>
              </a:ext>
            </a:extLst>
          </p:cNvPr>
          <p:cNvSpPr/>
          <p:nvPr/>
        </p:nvSpPr>
        <p:spPr>
          <a:xfrm>
            <a:off x="98040" y="5734185"/>
            <a:ext cx="852399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Diferente de outros softwares que precisam de licença paga para utilização, os recursos de desenvolvimento do software estão disponíveis gratuitamente. Você também deve estar se perguntando como a Microsoft lucra com o programa se ele é gratuito. Mais adiante explicaremos como isso ocorre.</a:t>
            </a: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61938F8E-92B2-4E24-9D8F-18942C6C3028}"/>
              </a:ext>
            </a:extLst>
          </p:cNvPr>
          <p:cNvSpPr/>
          <p:nvPr/>
        </p:nvSpPr>
        <p:spPr>
          <a:xfrm>
            <a:off x="6208586" y="3800710"/>
            <a:ext cx="2289683" cy="13405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2652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 animBg="1"/>
      <p:bldP spid="3" grpId="1" animBg="1"/>
      <p:bldP spid="11" grpId="0" animBg="1"/>
      <p:bldP spid="11" grpId="1" animBg="1"/>
      <p:bldP spid="4" grpId="0"/>
      <p:bldP spid="4" grpId="1"/>
      <p:bldP spid="5" grpId="0"/>
      <p:bldP spid="5" grpId="1"/>
      <p:bldP spid="14" grpId="0" animBg="1"/>
      <p:bldP spid="14" grpId="1" animBg="1"/>
      <p:bldP spid="6" grpId="0"/>
      <p:bldP spid="6" grpId="1"/>
      <p:bldP spid="9" grpId="0"/>
      <p:bldP spid="9" grpId="1"/>
      <p:bldP spid="17" grpId="0" animBg="1"/>
      <p:bldP spid="17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Agrupar 65">
            <a:extLst>
              <a:ext uri="{FF2B5EF4-FFF2-40B4-BE49-F238E27FC236}">
                <a16:creationId xmlns:a16="http://schemas.microsoft.com/office/drawing/2014/main" id="{AA8E73B1-0CA6-4539-A03A-8BEE913124B0}"/>
              </a:ext>
            </a:extLst>
          </p:cNvPr>
          <p:cNvGrpSpPr/>
          <p:nvPr/>
        </p:nvGrpSpPr>
        <p:grpSpPr>
          <a:xfrm>
            <a:off x="-114746" y="1639472"/>
            <a:ext cx="855134" cy="1080000"/>
            <a:chOff x="2693958" y="1556898"/>
            <a:chExt cx="855134" cy="1080000"/>
          </a:xfrm>
          <a:solidFill>
            <a:srgbClr val="8C8279"/>
          </a:solidFill>
        </p:grpSpPr>
        <p:sp>
          <p:nvSpPr>
            <p:cNvPr id="67" name="Seta: Pentágono 66">
              <a:extLst>
                <a:ext uri="{FF2B5EF4-FFF2-40B4-BE49-F238E27FC236}">
                  <a16:creationId xmlns:a16="http://schemas.microsoft.com/office/drawing/2014/main" id="{472D4D6D-44C1-42BB-9D83-A44C0257C077}"/>
                </a:ext>
              </a:extLst>
            </p:cNvPr>
            <p:cNvSpPr/>
            <p:nvPr/>
          </p:nvSpPr>
          <p:spPr>
            <a:xfrm>
              <a:off x="2728758" y="1556898"/>
              <a:ext cx="720000" cy="1080000"/>
            </a:xfrm>
            <a:prstGeom prst="homePlat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CaixaDeTexto 67">
              <a:extLst>
                <a:ext uri="{FF2B5EF4-FFF2-40B4-BE49-F238E27FC236}">
                  <a16:creationId xmlns:a16="http://schemas.microsoft.com/office/drawing/2014/main" id="{56564808-575C-4A79-BEA0-FC64850504AB}"/>
                </a:ext>
              </a:extLst>
            </p:cNvPr>
            <p:cNvSpPr txBox="1"/>
            <p:nvPr/>
          </p:nvSpPr>
          <p:spPr>
            <a:xfrm>
              <a:off x="2693958" y="1742955"/>
              <a:ext cx="8551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rPr>
                <a:t>02</a:t>
              </a:r>
            </a:p>
          </p:txBody>
        </p:sp>
      </p:grpSp>
      <p:sp>
        <p:nvSpPr>
          <p:cNvPr id="37" name="object 15">
            <a:extLst>
              <a:ext uri="{FF2B5EF4-FFF2-40B4-BE49-F238E27FC236}">
                <a16:creationId xmlns:a16="http://schemas.microsoft.com/office/drawing/2014/main" id="{EE15CB86-33EF-4E2B-B45C-804914A84E3A}"/>
              </a:ext>
            </a:extLst>
          </p:cNvPr>
          <p:cNvSpPr txBox="1">
            <a:spLocks/>
          </p:cNvSpPr>
          <p:nvPr/>
        </p:nvSpPr>
        <p:spPr>
          <a:xfrm>
            <a:off x="915527" y="316945"/>
            <a:ext cx="6263075" cy="469052"/>
          </a:xfrm>
          <a:prstGeom prst="rect">
            <a:avLst/>
          </a:prstGeom>
        </p:spPr>
        <p:txBody>
          <a:bodyPr vert="horz" wrap="square" lIns="0" tIns="7316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701" marR="0" lvl="0" indent="0" algn="l" defTabSz="914400" rtl="0" eaLnBrk="1" fontAlgn="auto" latinLnBrk="0" hangingPunct="1">
              <a:lnSpc>
                <a:spcPts val="3602"/>
              </a:lnSpc>
              <a:spcBef>
                <a:spcPts val="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002" b="1" i="0" u="none" strike="noStrike" kern="1200" cap="none" spc="-9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 ExtraBold"/>
                <a:ea typeface="+mj-ea"/>
                <a:cs typeface="Montserrat ExtraBold"/>
              </a:rPr>
              <a:t>       </a:t>
            </a:r>
            <a:r>
              <a:rPr kumimoji="0" lang="pt-BR" sz="3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j-ea"/>
                <a:cs typeface="+mj-cs"/>
              </a:rPr>
              <a:t>Power BI</a:t>
            </a:r>
          </a:p>
        </p:txBody>
      </p:sp>
      <p:pic>
        <p:nvPicPr>
          <p:cNvPr id="38" name="Picture 2" descr="Ficheiro:Power bi logo black.svg">
            <a:extLst>
              <a:ext uri="{FF2B5EF4-FFF2-40B4-BE49-F238E27FC236}">
                <a16:creationId xmlns:a16="http://schemas.microsoft.com/office/drawing/2014/main" id="{20686813-9FA7-4DB5-9D8A-3781BD236D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183" y="98272"/>
            <a:ext cx="684032" cy="68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68DDF5AB-5E7B-4FB1-ACD2-65DFD3DAD782}"/>
              </a:ext>
            </a:extLst>
          </p:cNvPr>
          <p:cNvSpPr/>
          <p:nvPr/>
        </p:nvSpPr>
        <p:spPr>
          <a:xfrm>
            <a:off x="915527" y="831761"/>
            <a:ext cx="448231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Compartilhamento e Licenciamento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62A52B0C-235C-4647-BBF8-C390E7D67823}"/>
              </a:ext>
            </a:extLst>
          </p:cNvPr>
          <p:cNvSpPr/>
          <p:nvPr/>
        </p:nvSpPr>
        <p:spPr>
          <a:xfrm>
            <a:off x="915527" y="1553145"/>
            <a:ext cx="10478566" cy="4647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 compartilhamento está diretamente ligado a forma como a Microsoft monetiza o Power BI. Por isso, antes falar sobre compartilhamento, vamos entender como funciona o licenciamento.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rgbClr val="1B1B1E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Licenciamento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800" b="1" i="0" u="none" strike="noStrike" kern="1200" cap="none" spc="0" normalizeH="0" baseline="0" noProof="0" dirty="0">
              <a:ln>
                <a:noFill/>
              </a:ln>
              <a:solidFill>
                <a:srgbClr val="70AD47">
                  <a:lumMod val="75000"/>
                </a:srgbClr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Estamos acostumados com modelos de licenciamento de softwares que precisamos comprá-lo. Como resultado, é necessário pagar para podermos utilizar o software que desejamos. O Power BI, no entanto, possui um modelo de licenciamento diferente, só é preciso pagar para compartilhar os dashboards com segurança.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1B1B1E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Existem, basicamente, duas formas de compartilhamento. Uma delas é o compartilhamento público do dashboard (de forma gratuita), a outra forma é o compartilhamento do dashboard com colaboradores específicos da sua organização e, essa sim, precisa pagar.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rgbClr val="1B1B1E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4E6EFC3C-E854-418E-8BA1-C17D56C5AD0A}"/>
              </a:ext>
            </a:extLst>
          </p:cNvPr>
          <p:cNvSpPr/>
          <p:nvPr/>
        </p:nvSpPr>
        <p:spPr>
          <a:xfrm>
            <a:off x="8856268" y="6200571"/>
            <a:ext cx="9300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Preços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70AD47">
                  <a:lumMod val="75000"/>
                </a:srgbClr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4087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Agrupar 65">
            <a:extLst>
              <a:ext uri="{FF2B5EF4-FFF2-40B4-BE49-F238E27FC236}">
                <a16:creationId xmlns:a16="http://schemas.microsoft.com/office/drawing/2014/main" id="{AA8E73B1-0CA6-4539-A03A-8BEE913124B0}"/>
              </a:ext>
            </a:extLst>
          </p:cNvPr>
          <p:cNvGrpSpPr/>
          <p:nvPr/>
        </p:nvGrpSpPr>
        <p:grpSpPr>
          <a:xfrm>
            <a:off x="-114746" y="1639472"/>
            <a:ext cx="855134" cy="1080000"/>
            <a:chOff x="2693958" y="1556898"/>
            <a:chExt cx="855134" cy="1080000"/>
          </a:xfrm>
          <a:solidFill>
            <a:srgbClr val="8C8279"/>
          </a:solidFill>
        </p:grpSpPr>
        <p:sp>
          <p:nvSpPr>
            <p:cNvPr id="67" name="Seta: Pentágono 66">
              <a:extLst>
                <a:ext uri="{FF2B5EF4-FFF2-40B4-BE49-F238E27FC236}">
                  <a16:creationId xmlns:a16="http://schemas.microsoft.com/office/drawing/2014/main" id="{472D4D6D-44C1-42BB-9D83-A44C0257C077}"/>
                </a:ext>
              </a:extLst>
            </p:cNvPr>
            <p:cNvSpPr/>
            <p:nvPr/>
          </p:nvSpPr>
          <p:spPr>
            <a:xfrm>
              <a:off x="2728758" y="1556898"/>
              <a:ext cx="720000" cy="1080000"/>
            </a:xfrm>
            <a:prstGeom prst="homePlat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CaixaDeTexto 67">
              <a:extLst>
                <a:ext uri="{FF2B5EF4-FFF2-40B4-BE49-F238E27FC236}">
                  <a16:creationId xmlns:a16="http://schemas.microsoft.com/office/drawing/2014/main" id="{56564808-575C-4A79-BEA0-FC64850504AB}"/>
                </a:ext>
              </a:extLst>
            </p:cNvPr>
            <p:cNvSpPr txBox="1"/>
            <p:nvPr/>
          </p:nvSpPr>
          <p:spPr>
            <a:xfrm>
              <a:off x="2693958" y="1742955"/>
              <a:ext cx="8551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rPr>
                <a:t>02</a:t>
              </a:r>
            </a:p>
          </p:txBody>
        </p:sp>
      </p:grpSp>
      <p:sp>
        <p:nvSpPr>
          <p:cNvPr id="37" name="object 15">
            <a:extLst>
              <a:ext uri="{FF2B5EF4-FFF2-40B4-BE49-F238E27FC236}">
                <a16:creationId xmlns:a16="http://schemas.microsoft.com/office/drawing/2014/main" id="{EE15CB86-33EF-4E2B-B45C-804914A84E3A}"/>
              </a:ext>
            </a:extLst>
          </p:cNvPr>
          <p:cNvSpPr txBox="1">
            <a:spLocks/>
          </p:cNvSpPr>
          <p:nvPr/>
        </p:nvSpPr>
        <p:spPr>
          <a:xfrm>
            <a:off x="915527" y="316945"/>
            <a:ext cx="6263075" cy="469052"/>
          </a:xfrm>
          <a:prstGeom prst="rect">
            <a:avLst/>
          </a:prstGeom>
        </p:spPr>
        <p:txBody>
          <a:bodyPr vert="horz" wrap="square" lIns="0" tIns="7316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701" marR="0" lvl="0" indent="0" algn="l" defTabSz="914400" rtl="0" eaLnBrk="1" fontAlgn="auto" latinLnBrk="0" hangingPunct="1">
              <a:lnSpc>
                <a:spcPts val="3602"/>
              </a:lnSpc>
              <a:spcBef>
                <a:spcPts val="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002" b="1" i="0" u="none" strike="noStrike" kern="1200" cap="none" spc="-9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 ExtraBold"/>
                <a:ea typeface="+mj-ea"/>
                <a:cs typeface="Montserrat ExtraBold"/>
              </a:rPr>
              <a:t>       </a:t>
            </a:r>
            <a:r>
              <a:rPr kumimoji="0" lang="pt-BR" sz="3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j-ea"/>
                <a:cs typeface="+mj-cs"/>
              </a:rPr>
              <a:t>Power BI</a:t>
            </a:r>
          </a:p>
        </p:txBody>
      </p:sp>
      <p:pic>
        <p:nvPicPr>
          <p:cNvPr id="38" name="Picture 2" descr="Ficheiro:Power bi logo black.svg">
            <a:extLst>
              <a:ext uri="{FF2B5EF4-FFF2-40B4-BE49-F238E27FC236}">
                <a16:creationId xmlns:a16="http://schemas.microsoft.com/office/drawing/2014/main" id="{20686813-9FA7-4DB5-9D8A-3781BD236D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183" y="98272"/>
            <a:ext cx="684032" cy="68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68DDF5AB-5E7B-4FB1-ACD2-65DFD3DAD782}"/>
              </a:ext>
            </a:extLst>
          </p:cNvPr>
          <p:cNvSpPr/>
          <p:nvPr/>
        </p:nvSpPr>
        <p:spPr>
          <a:xfrm>
            <a:off x="740388" y="901110"/>
            <a:ext cx="10879925" cy="5333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701" marR="0" lvl="0" indent="0" algn="l" defTabSz="914400" rtl="0" eaLnBrk="1" fontAlgn="auto" latinLnBrk="0" hangingPunct="1">
              <a:lnSpc>
                <a:spcPts val="360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hapeau"/>
                <a:ea typeface="+mn-ea"/>
                <a:cs typeface="+mn-cs"/>
              </a:rPr>
              <a:t>Conhecendo o funcionamento do Power BI - Desktop</a:t>
            </a:r>
            <a:endParaRPr kumimoji="0" lang="pt-BR" sz="2800" b="1" i="0" u="none" strike="noStrike" kern="1200" cap="none" spc="-15" normalizeH="0" baseline="0" noProof="0" dirty="0">
              <a:ln>
                <a:noFill/>
              </a:ln>
              <a:solidFill>
                <a:srgbClr val="70AD47">
                  <a:lumMod val="75000"/>
                </a:srgbClr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A932A665-9C30-40D3-A23F-4C38068F4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188" y="1434461"/>
            <a:ext cx="9318171" cy="484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240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5B55108-207A-D9FF-AF4B-A304A5DEB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963" y="585788"/>
            <a:ext cx="5748337" cy="984885"/>
          </a:xfrm>
        </p:spPr>
        <p:txBody>
          <a:bodyPr/>
          <a:lstStyle/>
          <a:p>
            <a:r>
              <a:rPr lang="en-US" sz="3200" b="1" dirty="0">
                <a:latin typeface="Agency FB" panose="020B0503020202020204" pitchFamily="34" charset="0"/>
              </a:rPr>
              <a:t>Ola!! </a:t>
            </a:r>
            <a:r>
              <a:rPr lang="en-US" sz="3200" b="1" dirty="0" err="1">
                <a:latin typeface="Agency FB" panose="020B0503020202020204" pitchFamily="34" charset="0"/>
              </a:rPr>
              <a:t>sou</a:t>
            </a:r>
            <a:r>
              <a:rPr lang="en-US" sz="3200" b="1" dirty="0">
                <a:latin typeface="Agency FB" panose="020B0503020202020204" pitchFamily="34" charset="0"/>
              </a:rPr>
              <a:t>: </a:t>
            </a:r>
            <a:r>
              <a:rPr lang="en-US" sz="3200" kern="0" dirty="0">
                <a:ln>
                  <a:noFill/>
                </a:ln>
                <a:solidFill>
                  <a:srgbClr val="000000"/>
                </a:solidFill>
                <a:latin typeface="Agency FB" panose="020B0503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William Silva</a:t>
            </a:r>
            <a:br>
              <a:rPr lang="en-US" sz="3200" kern="0" dirty="0">
                <a:ln>
                  <a:noFill/>
                </a:ln>
                <a:solidFill>
                  <a:srgbClr val="000000"/>
                </a:solidFill>
                <a:latin typeface="Agency FB" panose="020B0503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sz="3200" dirty="0">
              <a:latin typeface="Agency FB" panose="020B0503020202020204" pitchFamily="34" charset="0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553B6DE-CBCC-D805-6A97-2E9248B43F2C}"/>
              </a:ext>
            </a:extLst>
          </p:cNvPr>
          <p:cNvSpPr txBox="1">
            <a:spLocks/>
          </p:cNvSpPr>
          <p:nvPr/>
        </p:nvSpPr>
        <p:spPr>
          <a:xfrm>
            <a:off x="224248" y="5892643"/>
            <a:ext cx="6302375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8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Obrigado por se juntar a nós nesta jornada.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</p:txBody>
      </p:sp>
      <p:sp>
        <p:nvSpPr>
          <p:cNvPr id="8" name="Rounded Rectangle 3_1">
            <a:extLst>
              <a:ext uri="{FF2B5EF4-FFF2-40B4-BE49-F238E27FC236}">
                <a16:creationId xmlns:a16="http://schemas.microsoft.com/office/drawing/2014/main" id="{02A69FC5-E869-7938-B593-C7A42F844DCF}"/>
              </a:ext>
            </a:extLst>
          </p:cNvPr>
          <p:cNvSpPr/>
          <p:nvPr/>
        </p:nvSpPr>
        <p:spPr>
          <a:xfrm>
            <a:off x="478631" y="1175780"/>
            <a:ext cx="5969000" cy="4496203"/>
          </a:xfrm>
          <a:prstGeom prst="roundRect">
            <a:avLst>
              <a:gd name="adj" fmla="val 3632"/>
            </a:avLst>
          </a:prstGeom>
          <a:solidFill>
            <a:schemeClr val="bg1"/>
          </a:solidFill>
          <a:ln>
            <a:noFill/>
          </a:ln>
          <a:effectLst>
            <a:outerShdw blurRad="127000" dist="38100" dir="8100000" sx="101000" sy="101000" algn="tr" rotWithShape="0">
              <a:srgbClr val="CAC5B8">
                <a:alpha val="6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Superior em Tecnologia em Redes -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Faculdade Eniac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MBA em Cybersecurity e C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ybercrimes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- Cursando</a:t>
            </a:r>
            <a:b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</a:b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Atuei na área de Tecnologia durante 20 anos na área de suporte, infraestrutura e na área de gestão do conhecimento e segurança da informação.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Estou como Professor desde 2022: </a:t>
            </a: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Nos cursos de Informática Básica, Excel, Montagem e Manutenção de Micros, Pacote Office, Power BI, SC – 900 e Princípios de segurança da informação – Cibersegurança e Redes de Computadores.</a:t>
            </a:r>
          </a:p>
        </p:txBody>
      </p:sp>
      <p:pic>
        <p:nvPicPr>
          <p:cNvPr id="4" name="Picture 10" descr="Visualização da imagem">
            <a:extLst>
              <a:ext uri="{FF2B5EF4-FFF2-40B4-BE49-F238E27FC236}">
                <a16:creationId xmlns:a16="http://schemas.microsoft.com/office/drawing/2014/main" id="{8FA50C41-C4F8-A7D7-0871-803D4DCF2A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8250" y="-103140"/>
            <a:ext cx="4169118" cy="3645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CC66506E-0E90-915A-91CC-6A79F60BFA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768" y="3650356"/>
            <a:ext cx="1145400" cy="11454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1DDDEDCE-4D2F-B675-BAED-23313575D9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7168" y="3650356"/>
            <a:ext cx="1145400" cy="11454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86A52977-0685-E96A-4D3B-6372E5E607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2568" y="3650956"/>
            <a:ext cx="1144800" cy="1144800"/>
          </a:xfrm>
          <a:prstGeom prst="rect">
            <a:avLst/>
          </a:prstGeom>
        </p:spPr>
      </p:pic>
      <p:pic>
        <p:nvPicPr>
          <p:cNvPr id="11" name="Picture 6" descr="Microsoft Certified: Security, Compliance, and Identity Fundamentals badge image. Issued by Microsoft">
            <a:extLst>
              <a:ext uri="{FF2B5EF4-FFF2-40B4-BE49-F238E27FC236}">
                <a16:creationId xmlns:a16="http://schemas.microsoft.com/office/drawing/2014/main" id="{5391A9E3-5D09-F2D2-6035-0DFE34A82D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3761" y="3650356"/>
            <a:ext cx="1228007" cy="1228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82EAC706-E8E0-658B-4D64-5609E49096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4658" y="5892643"/>
            <a:ext cx="947110" cy="947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>
            <a:extLst>
              <a:ext uri="{FF2B5EF4-FFF2-40B4-BE49-F238E27FC236}">
                <a16:creationId xmlns:a16="http://schemas.microsoft.com/office/drawing/2014/main" id="{1BE11C5A-4BFB-8844-1C4C-9889EA0340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6394" y="4930656"/>
            <a:ext cx="1029421" cy="1029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>
            <a:extLst>
              <a:ext uri="{FF2B5EF4-FFF2-40B4-BE49-F238E27FC236}">
                <a16:creationId xmlns:a16="http://schemas.microsoft.com/office/drawing/2014/main" id="{4CC16077-67A3-53E5-E3D7-FA1F69F09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2139" y="4904121"/>
            <a:ext cx="857889" cy="857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8" descr="Desenvolvimento para a Web no Windows | Microsoft Learn">
            <a:extLst>
              <a:ext uri="{FF2B5EF4-FFF2-40B4-BE49-F238E27FC236}">
                <a16:creationId xmlns:a16="http://schemas.microsoft.com/office/drawing/2014/main" id="{789C0CEA-527D-3950-7181-3BD0488635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1814" y="4986728"/>
            <a:ext cx="1168256" cy="654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5403722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ortuguês Obrigado, Nuvem Aberta Da Palavra, Agradecimentos, Fundo Do  Grunge Ilustração Stock - Ilustração de português, fundos: 52312580">
            <a:extLst>
              <a:ext uri="{FF2B5EF4-FFF2-40B4-BE49-F238E27FC236}">
                <a16:creationId xmlns:a16="http://schemas.microsoft.com/office/drawing/2014/main" id="{EF068C6B-20F6-4611-BA61-751E853AED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4247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Agrupar 65">
            <a:extLst>
              <a:ext uri="{FF2B5EF4-FFF2-40B4-BE49-F238E27FC236}">
                <a16:creationId xmlns:a16="http://schemas.microsoft.com/office/drawing/2014/main" id="{AA8E73B1-0CA6-4539-A03A-8BEE913124B0}"/>
              </a:ext>
            </a:extLst>
          </p:cNvPr>
          <p:cNvGrpSpPr/>
          <p:nvPr/>
        </p:nvGrpSpPr>
        <p:grpSpPr>
          <a:xfrm>
            <a:off x="-114746" y="1639472"/>
            <a:ext cx="855134" cy="1080000"/>
            <a:chOff x="2693958" y="1556898"/>
            <a:chExt cx="855134" cy="1080000"/>
          </a:xfrm>
          <a:solidFill>
            <a:srgbClr val="8C8279"/>
          </a:solidFill>
        </p:grpSpPr>
        <p:sp>
          <p:nvSpPr>
            <p:cNvPr id="67" name="Seta: Pentágono 66">
              <a:extLst>
                <a:ext uri="{FF2B5EF4-FFF2-40B4-BE49-F238E27FC236}">
                  <a16:creationId xmlns:a16="http://schemas.microsoft.com/office/drawing/2014/main" id="{472D4D6D-44C1-42BB-9D83-A44C0257C077}"/>
                </a:ext>
              </a:extLst>
            </p:cNvPr>
            <p:cNvSpPr/>
            <p:nvPr/>
          </p:nvSpPr>
          <p:spPr>
            <a:xfrm>
              <a:off x="2728758" y="1556898"/>
              <a:ext cx="720000" cy="1080000"/>
            </a:xfrm>
            <a:prstGeom prst="homePlat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CaixaDeTexto 67">
              <a:extLst>
                <a:ext uri="{FF2B5EF4-FFF2-40B4-BE49-F238E27FC236}">
                  <a16:creationId xmlns:a16="http://schemas.microsoft.com/office/drawing/2014/main" id="{56564808-575C-4A79-BEA0-FC64850504AB}"/>
                </a:ext>
              </a:extLst>
            </p:cNvPr>
            <p:cNvSpPr txBox="1"/>
            <p:nvPr/>
          </p:nvSpPr>
          <p:spPr>
            <a:xfrm>
              <a:off x="2693958" y="1742955"/>
              <a:ext cx="8551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rPr>
                <a:t>02</a:t>
              </a:r>
            </a:p>
          </p:txBody>
        </p:sp>
      </p:grpSp>
      <p:sp>
        <p:nvSpPr>
          <p:cNvPr id="37" name="object 15">
            <a:extLst>
              <a:ext uri="{FF2B5EF4-FFF2-40B4-BE49-F238E27FC236}">
                <a16:creationId xmlns:a16="http://schemas.microsoft.com/office/drawing/2014/main" id="{EE15CB86-33EF-4E2B-B45C-804914A84E3A}"/>
              </a:ext>
            </a:extLst>
          </p:cNvPr>
          <p:cNvSpPr txBox="1">
            <a:spLocks/>
          </p:cNvSpPr>
          <p:nvPr/>
        </p:nvSpPr>
        <p:spPr>
          <a:xfrm>
            <a:off x="915527" y="316945"/>
            <a:ext cx="6263075" cy="469052"/>
          </a:xfrm>
          <a:prstGeom prst="rect">
            <a:avLst/>
          </a:prstGeom>
        </p:spPr>
        <p:txBody>
          <a:bodyPr vert="horz" wrap="square" lIns="0" tIns="7316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701" marR="0" lvl="0" indent="0" algn="l" defTabSz="914400" rtl="0" eaLnBrk="1" fontAlgn="auto" latinLnBrk="0" hangingPunct="1">
              <a:lnSpc>
                <a:spcPts val="3602"/>
              </a:lnSpc>
              <a:spcBef>
                <a:spcPts val="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002" b="1" i="0" u="none" strike="noStrike" kern="1200" cap="none" spc="-9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 ExtraBold"/>
                <a:ea typeface="+mj-ea"/>
                <a:cs typeface="Montserrat ExtraBold"/>
              </a:rPr>
              <a:t>       </a:t>
            </a:r>
            <a:r>
              <a:rPr kumimoji="0" lang="pt-BR" sz="3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j-ea"/>
                <a:cs typeface="+mj-cs"/>
              </a:rPr>
              <a:t>Power BI</a:t>
            </a:r>
          </a:p>
        </p:txBody>
      </p:sp>
      <p:pic>
        <p:nvPicPr>
          <p:cNvPr id="38" name="Picture 2" descr="Ficheiro:Power bi logo black.svg">
            <a:extLst>
              <a:ext uri="{FF2B5EF4-FFF2-40B4-BE49-F238E27FC236}">
                <a16:creationId xmlns:a16="http://schemas.microsoft.com/office/drawing/2014/main" id="{20686813-9FA7-4DB5-9D8A-3781BD236D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183" y="98272"/>
            <a:ext cx="684032" cy="68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F64A6915-668D-4B9A-A37F-74ED277AE2AE}"/>
              </a:ext>
            </a:extLst>
          </p:cNvPr>
          <p:cNvSpPr/>
          <p:nvPr/>
        </p:nvSpPr>
        <p:spPr>
          <a:xfrm>
            <a:off x="775188" y="640589"/>
            <a:ext cx="10396572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+mn-cs"/>
              </a:rPr>
              <a:t>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 Power BI é um software de Business Intelligence, 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ou seja, transforma dados em informação gerando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inteligência de negócios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. Ele permite que o usuário conecte diferentes fontes de dados (txt, Excel, CSV, banco de dados, dados de internet e etc.) para extraí-los, tratá-los, gerar indicadores de desempenho e criar dashboards</a:t>
            </a: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F163E59C-3F4F-4D1F-93C0-2A694DAC4B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828" y="2167541"/>
            <a:ext cx="7676122" cy="4447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986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Agrupar 65">
            <a:extLst>
              <a:ext uri="{FF2B5EF4-FFF2-40B4-BE49-F238E27FC236}">
                <a16:creationId xmlns:a16="http://schemas.microsoft.com/office/drawing/2014/main" id="{AA8E73B1-0CA6-4539-A03A-8BEE913124B0}"/>
              </a:ext>
            </a:extLst>
          </p:cNvPr>
          <p:cNvGrpSpPr/>
          <p:nvPr/>
        </p:nvGrpSpPr>
        <p:grpSpPr>
          <a:xfrm>
            <a:off x="-114746" y="1639472"/>
            <a:ext cx="855134" cy="1080000"/>
            <a:chOff x="2693958" y="1556898"/>
            <a:chExt cx="855134" cy="1080000"/>
          </a:xfrm>
          <a:solidFill>
            <a:srgbClr val="8C8279"/>
          </a:solidFill>
        </p:grpSpPr>
        <p:sp>
          <p:nvSpPr>
            <p:cNvPr id="67" name="Seta: Pentágono 66">
              <a:extLst>
                <a:ext uri="{FF2B5EF4-FFF2-40B4-BE49-F238E27FC236}">
                  <a16:creationId xmlns:a16="http://schemas.microsoft.com/office/drawing/2014/main" id="{472D4D6D-44C1-42BB-9D83-A44C0257C077}"/>
                </a:ext>
              </a:extLst>
            </p:cNvPr>
            <p:cNvSpPr/>
            <p:nvPr/>
          </p:nvSpPr>
          <p:spPr>
            <a:xfrm>
              <a:off x="2728758" y="1556898"/>
              <a:ext cx="720000" cy="1080000"/>
            </a:xfrm>
            <a:prstGeom prst="homePlat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CaixaDeTexto 67">
              <a:extLst>
                <a:ext uri="{FF2B5EF4-FFF2-40B4-BE49-F238E27FC236}">
                  <a16:creationId xmlns:a16="http://schemas.microsoft.com/office/drawing/2014/main" id="{56564808-575C-4A79-BEA0-FC64850504AB}"/>
                </a:ext>
              </a:extLst>
            </p:cNvPr>
            <p:cNvSpPr txBox="1"/>
            <p:nvPr/>
          </p:nvSpPr>
          <p:spPr>
            <a:xfrm>
              <a:off x="2693958" y="1742955"/>
              <a:ext cx="8551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rPr>
                <a:t>02</a:t>
              </a:r>
            </a:p>
          </p:txBody>
        </p:sp>
      </p:grpSp>
      <p:sp>
        <p:nvSpPr>
          <p:cNvPr id="37" name="object 15">
            <a:extLst>
              <a:ext uri="{FF2B5EF4-FFF2-40B4-BE49-F238E27FC236}">
                <a16:creationId xmlns:a16="http://schemas.microsoft.com/office/drawing/2014/main" id="{EE15CB86-33EF-4E2B-B45C-804914A84E3A}"/>
              </a:ext>
            </a:extLst>
          </p:cNvPr>
          <p:cNvSpPr txBox="1">
            <a:spLocks/>
          </p:cNvSpPr>
          <p:nvPr/>
        </p:nvSpPr>
        <p:spPr>
          <a:xfrm>
            <a:off x="915527" y="316945"/>
            <a:ext cx="6263075" cy="469052"/>
          </a:xfrm>
          <a:prstGeom prst="rect">
            <a:avLst/>
          </a:prstGeom>
        </p:spPr>
        <p:txBody>
          <a:bodyPr vert="horz" wrap="square" lIns="0" tIns="7316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701" marR="0" lvl="0" indent="0" algn="l" defTabSz="914400" rtl="0" eaLnBrk="1" fontAlgn="auto" latinLnBrk="0" hangingPunct="1">
              <a:lnSpc>
                <a:spcPts val="3602"/>
              </a:lnSpc>
              <a:spcBef>
                <a:spcPts val="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002" b="1" i="0" u="none" strike="noStrike" kern="1200" cap="none" spc="-9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 ExtraBold"/>
                <a:ea typeface="+mj-ea"/>
                <a:cs typeface="Montserrat ExtraBold"/>
              </a:rPr>
              <a:t>       </a:t>
            </a:r>
            <a:r>
              <a:rPr kumimoji="0" lang="pt-BR" sz="3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j-ea"/>
                <a:cs typeface="+mj-cs"/>
              </a:rPr>
              <a:t>Power BI</a:t>
            </a:r>
          </a:p>
        </p:txBody>
      </p:sp>
      <p:pic>
        <p:nvPicPr>
          <p:cNvPr id="38" name="Picture 2" descr="Ficheiro:Power bi logo black.svg">
            <a:extLst>
              <a:ext uri="{FF2B5EF4-FFF2-40B4-BE49-F238E27FC236}">
                <a16:creationId xmlns:a16="http://schemas.microsoft.com/office/drawing/2014/main" id="{20686813-9FA7-4DB5-9D8A-3781BD236D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183" y="98272"/>
            <a:ext cx="684032" cy="68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20E78AA4-C580-469B-8152-E6973A95C31D}"/>
              </a:ext>
            </a:extLst>
          </p:cNvPr>
          <p:cNvSpPr/>
          <p:nvPr/>
        </p:nvSpPr>
        <p:spPr>
          <a:xfrm>
            <a:off x="761183" y="1639472"/>
            <a:ext cx="10124836" cy="2954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hapeau"/>
                <a:ea typeface="+mn-ea"/>
                <a:cs typeface="+mn-cs"/>
              </a:rPr>
              <a:t>Quem deve usar o Power BI?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 Power BI pode ser usado por qualquer pessoa que queira analisar dados. Ele é uma ferramenta poderosa que pode ser usada por indivíduos, equipes e organizações.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hapeau"/>
                <a:ea typeface="+mn-ea"/>
                <a:cs typeface="+mn-cs"/>
              </a:rPr>
              <a:t>O Power BI é particularmente adequado para: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Profissionais de negócios que precisam tomar decisões informadas com base em dados.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Analistas de dados que precisam coletar, analisar e visualizar dados para obter insights.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Desenvolvedores que desejam criar aplicativos de BI personalizados. </a:t>
            </a:r>
          </a:p>
        </p:txBody>
      </p:sp>
    </p:spTree>
    <p:extLst>
      <p:ext uri="{BB962C8B-B14F-4D97-AF65-F5344CB8AC3E}">
        <p14:creationId xmlns:p14="http://schemas.microsoft.com/office/powerpoint/2010/main" val="3517737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Agrupar 65">
            <a:extLst>
              <a:ext uri="{FF2B5EF4-FFF2-40B4-BE49-F238E27FC236}">
                <a16:creationId xmlns:a16="http://schemas.microsoft.com/office/drawing/2014/main" id="{AA8E73B1-0CA6-4539-A03A-8BEE913124B0}"/>
              </a:ext>
            </a:extLst>
          </p:cNvPr>
          <p:cNvGrpSpPr/>
          <p:nvPr/>
        </p:nvGrpSpPr>
        <p:grpSpPr>
          <a:xfrm>
            <a:off x="-114746" y="1639472"/>
            <a:ext cx="855134" cy="1080000"/>
            <a:chOff x="2693958" y="1556898"/>
            <a:chExt cx="855134" cy="1080000"/>
          </a:xfrm>
          <a:solidFill>
            <a:srgbClr val="8C8279"/>
          </a:solidFill>
        </p:grpSpPr>
        <p:sp>
          <p:nvSpPr>
            <p:cNvPr id="67" name="Seta: Pentágono 66">
              <a:extLst>
                <a:ext uri="{FF2B5EF4-FFF2-40B4-BE49-F238E27FC236}">
                  <a16:creationId xmlns:a16="http://schemas.microsoft.com/office/drawing/2014/main" id="{472D4D6D-44C1-42BB-9D83-A44C0257C077}"/>
                </a:ext>
              </a:extLst>
            </p:cNvPr>
            <p:cNvSpPr/>
            <p:nvPr/>
          </p:nvSpPr>
          <p:spPr>
            <a:xfrm>
              <a:off x="2728758" y="1556898"/>
              <a:ext cx="720000" cy="1080000"/>
            </a:xfrm>
            <a:prstGeom prst="homePlat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CaixaDeTexto 67">
              <a:extLst>
                <a:ext uri="{FF2B5EF4-FFF2-40B4-BE49-F238E27FC236}">
                  <a16:creationId xmlns:a16="http://schemas.microsoft.com/office/drawing/2014/main" id="{56564808-575C-4A79-BEA0-FC64850504AB}"/>
                </a:ext>
              </a:extLst>
            </p:cNvPr>
            <p:cNvSpPr txBox="1"/>
            <p:nvPr/>
          </p:nvSpPr>
          <p:spPr>
            <a:xfrm>
              <a:off x="2693958" y="1742955"/>
              <a:ext cx="8551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rPr>
                <a:t>02</a:t>
              </a:r>
            </a:p>
          </p:txBody>
        </p:sp>
      </p:grpSp>
      <p:sp>
        <p:nvSpPr>
          <p:cNvPr id="37" name="object 15">
            <a:extLst>
              <a:ext uri="{FF2B5EF4-FFF2-40B4-BE49-F238E27FC236}">
                <a16:creationId xmlns:a16="http://schemas.microsoft.com/office/drawing/2014/main" id="{EE15CB86-33EF-4E2B-B45C-804914A84E3A}"/>
              </a:ext>
            </a:extLst>
          </p:cNvPr>
          <p:cNvSpPr txBox="1">
            <a:spLocks/>
          </p:cNvSpPr>
          <p:nvPr/>
        </p:nvSpPr>
        <p:spPr>
          <a:xfrm>
            <a:off x="915527" y="316945"/>
            <a:ext cx="6263075" cy="469052"/>
          </a:xfrm>
          <a:prstGeom prst="rect">
            <a:avLst/>
          </a:prstGeom>
        </p:spPr>
        <p:txBody>
          <a:bodyPr vert="horz" wrap="square" lIns="0" tIns="7316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701" marR="0" lvl="0" indent="0" algn="l" defTabSz="914400" rtl="0" eaLnBrk="1" fontAlgn="auto" latinLnBrk="0" hangingPunct="1">
              <a:lnSpc>
                <a:spcPts val="3602"/>
              </a:lnSpc>
              <a:spcBef>
                <a:spcPts val="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002" b="1" i="0" u="none" strike="noStrike" kern="1200" cap="none" spc="-9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 ExtraBold"/>
                <a:ea typeface="+mj-ea"/>
                <a:cs typeface="Montserrat ExtraBold"/>
              </a:rPr>
              <a:t>       </a:t>
            </a:r>
            <a:r>
              <a:rPr kumimoji="0" lang="pt-BR" sz="3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j-ea"/>
                <a:cs typeface="+mj-cs"/>
              </a:rPr>
              <a:t>Power BI</a:t>
            </a:r>
          </a:p>
        </p:txBody>
      </p:sp>
      <p:pic>
        <p:nvPicPr>
          <p:cNvPr id="38" name="Picture 2" descr="Ficheiro:Power bi logo black.svg">
            <a:extLst>
              <a:ext uri="{FF2B5EF4-FFF2-40B4-BE49-F238E27FC236}">
                <a16:creationId xmlns:a16="http://schemas.microsoft.com/office/drawing/2014/main" id="{20686813-9FA7-4DB5-9D8A-3781BD236D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183" y="98272"/>
            <a:ext cx="684032" cy="68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2B1AF907-6B64-4CD3-A305-D4A856B0C9AC}"/>
              </a:ext>
            </a:extLst>
          </p:cNvPr>
          <p:cNvSpPr/>
          <p:nvPr/>
        </p:nvSpPr>
        <p:spPr>
          <a:xfrm>
            <a:off x="775188" y="1000977"/>
            <a:ext cx="10588689" cy="7232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+mn-cs"/>
              </a:rPr>
              <a:t> 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Criado pela 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Microsoft em 2015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, o Power BI é basicamente a revolução do 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Excel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.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Enquanto o velho editor do fim da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década de 1980 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é focado na criação de planilhas estáticas, o novo editor tem seu foco no desenvolvimento de relatórios e análise de dados dinâmicos.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A Microsoft percebeu ao longo dos anos, que era necessário desenvolver um serviço que fosse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online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, com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modo free e pago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, mas acessível, além de fácil de usar.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Em pouco tempo, é possível aprender a usar as ferramentas e começar a criar os primeiros geradores de dados, além de criar relatórios e informações.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Com ele, é possível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analisar os dados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com mais precisão e em tempo real, avaliando métricas e KPIs e mostrar os resultados dessas informações com mais clareza e estilo moderno.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Ele facilita a visualização dos insights e auxilia 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gestores 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a tomarem as melhores decisões para as empresas.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A aparência dos projetos é outro diferencial que o programa possui. Nele, é possível baixar gifs animados, cores e fontes, e deixar tudo com a sua cara e de sua empresa.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1382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Agrupar 65">
            <a:extLst>
              <a:ext uri="{FF2B5EF4-FFF2-40B4-BE49-F238E27FC236}">
                <a16:creationId xmlns:a16="http://schemas.microsoft.com/office/drawing/2014/main" id="{AA8E73B1-0CA6-4539-A03A-8BEE913124B0}"/>
              </a:ext>
            </a:extLst>
          </p:cNvPr>
          <p:cNvGrpSpPr/>
          <p:nvPr/>
        </p:nvGrpSpPr>
        <p:grpSpPr>
          <a:xfrm>
            <a:off x="-114746" y="1639472"/>
            <a:ext cx="855134" cy="1080000"/>
            <a:chOff x="2693958" y="1556898"/>
            <a:chExt cx="855134" cy="1080000"/>
          </a:xfrm>
          <a:solidFill>
            <a:srgbClr val="8C8279"/>
          </a:solidFill>
        </p:grpSpPr>
        <p:sp>
          <p:nvSpPr>
            <p:cNvPr id="67" name="Seta: Pentágono 66">
              <a:extLst>
                <a:ext uri="{FF2B5EF4-FFF2-40B4-BE49-F238E27FC236}">
                  <a16:creationId xmlns:a16="http://schemas.microsoft.com/office/drawing/2014/main" id="{472D4D6D-44C1-42BB-9D83-A44C0257C077}"/>
                </a:ext>
              </a:extLst>
            </p:cNvPr>
            <p:cNvSpPr/>
            <p:nvPr/>
          </p:nvSpPr>
          <p:spPr>
            <a:xfrm>
              <a:off x="2728758" y="1556898"/>
              <a:ext cx="720000" cy="1080000"/>
            </a:xfrm>
            <a:prstGeom prst="homePlat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CaixaDeTexto 67">
              <a:extLst>
                <a:ext uri="{FF2B5EF4-FFF2-40B4-BE49-F238E27FC236}">
                  <a16:creationId xmlns:a16="http://schemas.microsoft.com/office/drawing/2014/main" id="{56564808-575C-4A79-BEA0-FC64850504AB}"/>
                </a:ext>
              </a:extLst>
            </p:cNvPr>
            <p:cNvSpPr txBox="1"/>
            <p:nvPr/>
          </p:nvSpPr>
          <p:spPr>
            <a:xfrm>
              <a:off x="2693958" y="1742955"/>
              <a:ext cx="8551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rPr>
                <a:t>02</a:t>
              </a:r>
            </a:p>
          </p:txBody>
        </p:sp>
      </p:grpSp>
      <p:sp>
        <p:nvSpPr>
          <p:cNvPr id="37" name="object 15">
            <a:extLst>
              <a:ext uri="{FF2B5EF4-FFF2-40B4-BE49-F238E27FC236}">
                <a16:creationId xmlns:a16="http://schemas.microsoft.com/office/drawing/2014/main" id="{EE15CB86-33EF-4E2B-B45C-804914A84E3A}"/>
              </a:ext>
            </a:extLst>
          </p:cNvPr>
          <p:cNvSpPr txBox="1">
            <a:spLocks/>
          </p:cNvSpPr>
          <p:nvPr/>
        </p:nvSpPr>
        <p:spPr>
          <a:xfrm>
            <a:off x="915527" y="316945"/>
            <a:ext cx="6263075" cy="469052"/>
          </a:xfrm>
          <a:prstGeom prst="rect">
            <a:avLst/>
          </a:prstGeom>
        </p:spPr>
        <p:txBody>
          <a:bodyPr vert="horz" wrap="square" lIns="0" tIns="7316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701" marR="0" lvl="0" indent="0" algn="l" defTabSz="914400" rtl="0" eaLnBrk="1" fontAlgn="auto" latinLnBrk="0" hangingPunct="1">
              <a:lnSpc>
                <a:spcPts val="3602"/>
              </a:lnSpc>
              <a:spcBef>
                <a:spcPts val="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002" b="1" i="0" u="none" strike="noStrike" kern="1200" cap="none" spc="-9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 ExtraBold"/>
                <a:ea typeface="+mj-ea"/>
                <a:cs typeface="Montserrat ExtraBold"/>
              </a:rPr>
              <a:t>       </a:t>
            </a:r>
            <a:r>
              <a:rPr kumimoji="0" lang="pt-BR" sz="3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j-ea"/>
                <a:cs typeface="+mj-cs"/>
              </a:rPr>
              <a:t>Power BI</a:t>
            </a:r>
          </a:p>
        </p:txBody>
      </p:sp>
      <p:pic>
        <p:nvPicPr>
          <p:cNvPr id="38" name="Picture 2" descr="Ficheiro:Power bi logo black.svg">
            <a:extLst>
              <a:ext uri="{FF2B5EF4-FFF2-40B4-BE49-F238E27FC236}">
                <a16:creationId xmlns:a16="http://schemas.microsoft.com/office/drawing/2014/main" id="{20686813-9FA7-4DB5-9D8A-3781BD236D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183" y="98272"/>
            <a:ext cx="684032" cy="68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CBF8C47A-ADAD-4164-A433-95BB59E3141B}"/>
              </a:ext>
            </a:extLst>
          </p:cNvPr>
          <p:cNvSpPr/>
          <p:nvPr/>
        </p:nvSpPr>
        <p:spPr>
          <a:xfrm>
            <a:off x="640054" y="1444291"/>
            <a:ext cx="11354722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Business Intelligence é um conjunto de técnicas e ferramentas que permitem às empresas 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obter informações valiosas e insights estratégicos de dados 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originalmente brutos. O objetivo principal do BI é ajudar líderes de negócios a tomar decisões mais precisas, baseadas em dados que refletem a realidade.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Esse conceito surgiu na década de 50. Precisamente, quando o artigo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“A Business Intelligence System”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foi publicado em 1958 por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Hans Peter </a:t>
            </a:r>
            <a:r>
              <a:rPr kumimoji="0" lang="pt-B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Luhn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, um cientista da computação da IBM. Naquela época, o intuito era compartilhar informações entre os setores dos negócios.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Ou seja, próximo da década de 60 os estudiosos já 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percebiam o potencial dos dados na estratégia das empresas.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 Quando começou a ser aplicado, porém, o BI tradicional era uma abordagem mais centrada em relatórios e análises baseadas em dados estáticos.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 BI evoluiu acompanhando os avanços tecnológicos das últimas décadas. Hoje em dia, há técnicas e ferramentas modernas na composição do conceito. Com isso, o BI atual fornece informações muito mais profundas e precisas do que o BI tradicional.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No Business Intelligence moderno, você tem uma abordagem mais dinâmica e interativa. Ele concede insights em tempo real e capacidade de análise em grande escala. Para isso, faz uso de tecnologias de ponta a exemplo de Big Data, Cloud e Inteligência Artificial.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EA68C1-6A24-47A2-BD37-18A0C37E7F30}"/>
              </a:ext>
            </a:extLst>
          </p:cNvPr>
          <p:cNvSpPr/>
          <p:nvPr/>
        </p:nvSpPr>
        <p:spPr>
          <a:xfrm>
            <a:off x="640054" y="1058463"/>
            <a:ext cx="3076483" cy="3970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 que é Business Intelligence?</a:t>
            </a:r>
          </a:p>
        </p:txBody>
      </p:sp>
    </p:spTree>
    <p:extLst>
      <p:ext uri="{BB962C8B-B14F-4D97-AF65-F5344CB8AC3E}">
        <p14:creationId xmlns:p14="http://schemas.microsoft.com/office/powerpoint/2010/main" val="2526129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Agrupar 65">
            <a:extLst>
              <a:ext uri="{FF2B5EF4-FFF2-40B4-BE49-F238E27FC236}">
                <a16:creationId xmlns:a16="http://schemas.microsoft.com/office/drawing/2014/main" id="{AA8E73B1-0CA6-4539-A03A-8BEE913124B0}"/>
              </a:ext>
            </a:extLst>
          </p:cNvPr>
          <p:cNvGrpSpPr/>
          <p:nvPr/>
        </p:nvGrpSpPr>
        <p:grpSpPr>
          <a:xfrm>
            <a:off x="-114746" y="1639472"/>
            <a:ext cx="855134" cy="1080000"/>
            <a:chOff x="2693958" y="1556898"/>
            <a:chExt cx="855134" cy="1080000"/>
          </a:xfrm>
          <a:solidFill>
            <a:srgbClr val="8C8279"/>
          </a:solidFill>
        </p:grpSpPr>
        <p:sp>
          <p:nvSpPr>
            <p:cNvPr id="67" name="Seta: Pentágono 66">
              <a:extLst>
                <a:ext uri="{FF2B5EF4-FFF2-40B4-BE49-F238E27FC236}">
                  <a16:creationId xmlns:a16="http://schemas.microsoft.com/office/drawing/2014/main" id="{472D4D6D-44C1-42BB-9D83-A44C0257C077}"/>
                </a:ext>
              </a:extLst>
            </p:cNvPr>
            <p:cNvSpPr/>
            <p:nvPr/>
          </p:nvSpPr>
          <p:spPr>
            <a:xfrm>
              <a:off x="2728758" y="1556898"/>
              <a:ext cx="720000" cy="1080000"/>
            </a:xfrm>
            <a:prstGeom prst="homePlat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CaixaDeTexto 67">
              <a:extLst>
                <a:ext uri="{FF2B5EF4-FFF2-40B4-BE49-F238E27FC236}">
                  <a16:creationId xmlns:a16="http://schemas.microsoft.com/office/drawing/2014/main" id="{56564808-575C-4A79-BEA0-FC64850504AB}"/>
                </a:ext>
              </a:extLst>
            </p:cNvPr>
            <p:cNvSpPr txBox="1"/>
            <p:nvPr/>
          </p:nvSpPr>
          <p:spPr>
            <a:xfrm>
              <a:off x="2693958" y="1742955"/>
              <a:ext cx="8551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rPr>
                <a:t>02</a:t>
              </a:r>
            </a:p>
          </p:txBody>
        </p:sp>
      </p:grpSp>
      <p:sp>
        <p:nvSpPr>
          <p:cNvPr id="37" name="object 15">
            <a:extLst>
              <a:ext uri="{FF2B5EF4-FFF2-40B4-BE49-F238E27FC236}">
                <a16:creationId xmlns:a16="http://schemas.microsoft.com/office/drawing/2014/main" id="{EE15CB86-33EF-4E2B-B45C-804914A84E3A}"/>
              </a:ext>
            </a:extLst>
          </p:cNvPr>
          <p:cNvSpPr txBox="1">
            <a:spLocks/>
          </p:cNvSpPr>
          <p:nvPr/>
        </p:nvSpPr>
        <p:spPr>
          <a:xfrm>
            <a:off x="915527" y="316945"/>
            <a:ext cx="6263075" cy="469052"/>
          </a:xfrm>
          <a:prstGeom prst="rect">
            <a:avLst/>
          </a:prstGeom>
        </p:spPr>
        <p:txBody>
          <a:bodyPr vert="horz" wrap="square" lIns="0" tIns="7316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701" marR="0" lvl="0" indent="0" algn="l" defTabSz="914400" rtl="0" eaLnBrk="1" fontAlgn="auto" latinLnBrk="0" hangingPunct="1">
              <a:lnSpc>
                <a:spcPts val="3602"/>
              </a:lnSpc>
              <a:spcBef>
                <a:spcPts val="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002" b="1" i="0" u="none" strike="noStrike" kern="1200" cap="none" spc="-9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 ExtraBold"/>
                <a:ea typeface="+mj-ea"/>
                <a:cs typeface="Montserrat ExtraBold"/>
              </a:rPr>
              <a:t>       </a:t>
            </a:r>
            <a:r>
              <a:rPr kumimoji="0" lang="pt-BR" sz="3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j-ea"/>
                <a:cs typeface="+mj-cs"/>
              </a:rPr>
              <a:t>Power BI</a:t>
            </a:r>
          </a:p>
        </p:txBody>
      </p:sp>
      <p:pic>
        <p:nvPicPr>
          <p:cNvPr id="38" name="Picture 2" descr="Ficheiro:Power bi logo black.svg">
            <a:extLst>
              <a:ext uri="{FF2B5EF4-FFF2-40B4-BE49-F238E27FC236}">
                <a16:creationId xmlns:a16="http://schemas.microsoft.com/office/drawing/2014/main" id="{20686813-9FA7-4DB5-9D8A-3781BD236D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183" y="98272"/>
            <a:ext cx="684032" cy="68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16A65843-3675-4648-988E-8EF92C7F7442}"/>
              </a:ext>
            </a:extLst>
          </p:cNvPr>
          <p:cNvSpPr/>
          <p:nvPr/>
        </p:nvSpPr>
        <p:spPr>
          <a:xfrm>
            <a:off x="640054" y="1121122"/>
            <a:ext cx="1144437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COLETA DE DADOS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A primeira etapa do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 Business Intelligence é a coleta de dados. </a:t>
            </a: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Nesta etapa são coletados o máximo de dados gerados pela empresa e de possíveis fontes públicas externas que tenham relação com o negócio da empresa, deixando os disponíveis para analistas, que irão avaliar os dados para atender as regras definidas por colaboradores com alto nível conhecimento e visão da área de atuação da empresa, determinando qual das informações geradas diariamente pelo seu empreendimento podem ser úteis para seus objetivos.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Você faz um 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cherry </a:t>
            </a:r>
            <a:r>
              <a:rPr kumimoji="0" lang="pt-BR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picking</a:t>
            </a: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, isto é, escolhe a dedo, do que vale a pena ser analisado profundamente.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ANÁLISE DE DADOS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Na segunda etapa, o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 Business Intelligence</a:t>
            </a: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 trabalha justamente na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 análise aprofundada das informações </a:t>
            </a: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mais relevantes coletadas. Isso é feito com técnicas e ferramentas específicas a fim de filtrar o que não é tão importante quanto pareceu no primeiro momento e organizar os dados transformando-os em informações  para uso.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VISUALIZAÇÃO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Depois de analisados, os dados lapidados pelo BI são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 transformados em relatórios, dashboards interativos ou alertas em tempo real, </a:t>
            </a: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por exemplo. Essas informações são enviadas aos líderes e gestores da empresa. Sobretudo, para melhorar suas decisões e otimizar estratégias.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TOMADA DE DECISÃO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A última etapa do funcionamento do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 Business Intelligence é o monitoramento de resultados. </a:t>
            </a: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Isso envolve a avaliação do </a:t>
            </a:r>
            <a:b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</a:b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impacto das decisões tomadas com base nas informações geradas pela aplicação do BI. O que garante sua eficiência para alcançar </a:t>
            </a:r>
            <a:b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</a:b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os resultados esperados pelo negócio.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38A9FB4-7FAE-4042-A44D-82A67ECEBEAF}"/>
              </a:ext>
            </a:extLst>
          </p:cNvPr>
          <p:cNvSpPr/>
          <p:nvPr/>
        </p:nvSpPr>
        <p:spPr>
          <a:xfrm>
            <a:off x="640054" y="756543"/>
            <a:ext cx="20521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Como funciona 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FAC3EC08-C4B7-4007-9F29-7A92604DCA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899" y="1614888"/>
            <a:ext cx="8059743" cy="400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324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Agrupar 65">
            <a:extLst>
              <a:ext uri="{FF2B5EF4-FFF2-40B4-BE49-F238E27FC236}">
                <a16:creationId xmlns:a16="http://schemas.microsoft.com/office/drawing/2014/main" id="{AA8E73B1-0CA6-4539-A03A-8BEE913124B0}"/>
              </a:ext>
            </a:extLst>
          </p:cNvPr>
          <p:cNvGrpSpPr/>
          <p:nvPr/>
        </p:nvGrpSpPr>
        <p:grpSpPr>
          <a:xfrm>
            <a:off x="-114746" y="1639472"/>
            <a:ext cx="855134" cy="1080000"/>
            <a:chOff x="2693958" y="1556898"/>
            <a:chExt cx="855134" cy="1080000"/>
          </a:xfrm>
          <a:solidFill>
            <a:srgbClr val="8C8279"/>
          </a:solidFill>
        </p:grpSpPr>
        <p:sp>
          <p:nvSpPr>
            <p:cNvPr id="67" name="Seta: Pentágono 66">
              <a:extLst>
                <a:ext uri="{FF2B5EF4-FFF2-40B4-BE49-F238E27FC236}">
                  <a16:creationId xmlns:a16="http://schemas.microsoft.com/office/drawing/2014/main" id="{472D4D6D-44C1-42BB-9D83-A44C0257C077}"/>
                </a:ext>
              </a:extLst>
            </p:cNvPr>
            <p:cNvSpPr/>
            <p:nvPr/>
          </p:nvSpPr>
          <p:spPr>
            <a:xfrm>
              <a:off x="2728758" y="1556898"/>
              <a:ext cx="720000" cy="1080000"/>
            </a:xfrm>
            <a:prstGeom prst="homePlat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CaixaDeTexto 67">
              <a:extLst>
                <a:ext uri="{FF2B5EF4-FFF2-40B4-BE49-F238E27FC236}">
                  <a16:creationId xmlns:a16="http://schemas.microsoft.com/office/drawing/2014/main" id="{56564808-575C-4A79-BEA0-FC64850504AB}"/>
                </a:ext>
              </a:extLst>
            </p:cNvPr>
            <p:cNvSpPr txBox="1"/>
            <p:nvPr/>
          </p:nvSpPr>
          <p:spPr>
            <a:xfrm>
              <a:off x="2693958" y="1742955"/>
              <a:ext cx="8551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rPr>
                <a:t>02</a:t>
              </a:r>
            </a:p>
          </p:txBody>
        </p:sp>
      </p:grpSp>
      <p:sp>
        <p:nvSpPr>
          <p:cNvPr id="37" name="object 15">
            <a:extLst>
              <a:ext uri="{FF2B5EF4-FFF2-40B4-BE49-F238E27FC236}">
                <a16:creationId xmlns:a16="http://schemas.microsoft.com/office/drawing/2014/main" id="{EE15CB86-33EF-4E2B-B45C-804914A84E3A}"/>
              </a:ext>
            </a:extLst>
          </p:cNvPr>
          <p:cNvSpPr txBox="1">
            <a:spLocks/>
          </p:cNvSpPr>
          <p:nvPr/>
        </p:nvSpPr>
        <p:spPr>
          <a:xfrm>
            <a:off x="915527" y="316945"/>
            <a:ext cx="6263075" cy="469052"/>
          </a:xfrm>
          <a:prstGeom prst="rect">
            <a:avLst/>
          </a:prstGeom>
        </p:spPr>
        <p:txBody>
          <a:bodyPr vert="horz" wrap="square" lIns="0" tIns="7316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701" marR="0" lvl="0" indent="0" algn="l" defTabSz="914400" rtl="0" eaLnBrk="1" fontAlgn="auto" latinLnBrk="0" hangingPunct="1">
              <a:lnSpc>
                <a:spcPts val="3602"/>
              </a:lnSpc>
              <a:spcBef>
                <a:spcPts val="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002" b="1" i="0" u="none" strike="noStrike" kern="1200" cap="none" spc="-9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 ExtraBold"/>
                <a:ea typeface="+mj-ea"/>
                <a:cs typeface="Montserrat ExtraBold"/>
              </a:rPr>
              <a:t>       </a:t>
            </a:r>
            <a:r>
              <a:rPr kumimoji="0" lang="pt-BR" sz="3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j-ea"/>
                <a:cs typeface="+mj-cs"/>
              </a:rPr>
              <a:t>Power BI</a:t>
            </a:r>
          </a:p>
        </p:txBody>
      </p:sp>
      <p:pic>
        <p:nvPicPr>
          <p:cNvPr id="38" name="Picture 2" descr="Ficheiro:Power bi logo black.svg">
            <a:extLst>
              <a:ext uri="{FF2B5EF4-FFF2-40B4-BE49-F238E27FC236}">
                <a16:creationId xmlns:a16="http://schemas.microsoft.com/office/drawing/2014/main" id="{20686813-9FA7-4DB5-9D8A-3781BD236D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183" y="98272"/>
            <a:ext cx="684032" cy="68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8728801C-E752-400F-8ABF-910A066E2CC0}"/>
              </a:ext>
            </a:extLst>
          </p:cNvPr>
          <p:cNvSpPr/>
          <p:nvPr/>
        </p:nvSpPr>
        <p:spPr>
          <a:xfrm>
            <a:off x="647786" y="1281197"/>
            <a:ext cx="3845462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É um </a:t>
            </a:r>
            <a:r>
              <a:rPr kumimoji="0" lang="pt-BR" sz="2200" b="1" i="0" u="sng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painel visual</a:t>
            </a: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 onde é possível </a:t>
            </a:r>
            <a:r>
              <a:rPr kumimoji="0" lang="pt-BR" sz="2200" b="1" i="0" u="sng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analisar dados importantes </a:t>
            </a: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para qualquer operação de uma empresa. Ele pode ser alimentado por diversas fontes terceiras, a depender de quais integrações possui com diferentes sites.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Ele é um </a:t>
            </a:r>
            <a:r>
              <a:rPr kumimoji="0" lang="pt-BR" sz="2200" b="1" i="0" u="sng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painel de controle que reúne gráficos de diferentes</a:t>
            </a:r>
            <a:r>
              <a:rPr kumimoji="0" lang="pt-BR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plataformas em um único lugar. Além disso, a ferramenta pode comparar e analisar todos esses dados, mesmo que as informações venham de locais diversos.</a:t>
            </a:r>
          </a:p>
        </p:txBody>
      </p:sp>
      <p:pic>
        <p:nvPicPr>
          <p:cNvPr id="8" name="Picture 6" descr="Power BI Arte - Power Portal ⚡">
            <a:extLst>
              <a:ext uri="{FF2B5EF4-FFF2-40B4-BE49-F238E27FC236}">
                <a16:creationId xmlns:a16="http://schemas.microsoft.com/office/drawing/2014/main" id="{0242BD1E-49C0-476F-B5DE-8453B3800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7613" y="49912"/>
            <a:ext cx="5095082" cy="2802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Business Case: Educação com Dados do ENEM​ - Power BI Experience">
            <a:extLst>
              <a:ext uri="{FF2B5EF4-FFF2-40B4-BE49-F238E27FC236}">
                <a16:creationId xmlns:a16="http://schemas.microsoft.com/office/drawing/2014/main" id="{BADA1919-D524-4336-94C8-6DB3EB7B1A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147" y="619271"/>
            <a:ext cx="4995755" cy="2802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GitHub - NadiaaOliverr/Portfolio-Power-BI: Repositório com foco em estudos  na ferramenta Power BI.">
            <a:extLst>
              <a:ext uri="{FF2B5EF4-FFF2-40B4-BE49-F238E27FC236}">
                <a16:creationId xmlns:a16="http://schemas.microsoft.com/office/drawing/2014/main" id="{74DE5D63-B569-4375-9EA9-ACF52203D7E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6961" y="2719472"/>
            <a:ext cx="5537228" cy="3067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A8CDA853-ECB2-4358-8A96-D7ED184B0736}"/>
              </a:ext>
            </a:extLst>
          </p:cNvPr>
          <p:cNvSpPr/>
          <p:nvPr/>
        </p:nvSpPr>
        <p:spPr>
          <a:xfrm>
            <a:off x="631321" y="794702"/>
            <a:ext cx="1413849" cy="5073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7701" marR="0" lvl="0" indent="0" algn="l" defTabSz="914400" rtl="0" eaLnBrk="1" fontAlgn="auto" latinLnBrk="0" hangingPunct="1">
              <a:lnSpc>
                <a:spcPts val="360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6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Dashboard</a:t>
            </a:r>
            <a:endParaRPr kumimoji="0" lang="pt-BR" sz="2600" b="1" i="0" u="none" strike="noStrike" kern="1200" cap="none" spc="-15" normalizeH="0" baseline="0" noProof="0" dirty="0">
              <a:ln>
                <a:noFill/>
              </a:ln>
              <a:solidFill>
                <a:srgbClr val="70AD47">
                  <a:lumMod val="75000"/>
                </a:srgbClr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8819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Agrupar 65">
            <a:extLst>
              <a:ext uri="{FF2B5EF4-FFF2-40B4-BE49-F238E27FC236}">
                <a16:creationId xmlns:a16="http://schemas.microsoft.com/office/drawing/2014/main" id="{AA8E73B1-0CA6-4539-A03A-8BEE913124B0}"/>
              </a:ext>
            </a:extLst>
          </p:cNvPr>
          <p:cNvGrpSpPr/>
          <p:nvPr/>
        </p:nvGrpSpPr>
        <p:grpSpPr>
          <a:xfrm>
            <a:off x="-114746" y="1639472"/>
            <a:ext cx="855134" cy="1080000"/>
            <a:chOff x="2693958" y="1556898"/>
            <a:chExt cx="855134" cy="1080000"/>
          </a:xfrm>
          <a:solidFill>
            <a:srgbClr val="8C8279"/>
          </a:solidFill>
        </p:grpSpPr>
        <p:sp>
          <p:nvSpPr>
            <p:cNvPr id="67" name="Seta: Pentágono 66">
              <a:extLst>
                <a:ext uri="{FF2B5EF4-FFF2-40B4-BE49-F238E27FC236}">
                  <a16:creationId xmlns:a16="http://schemas.microsoft.com/office/drawing/2014/main" id="{472D4D6D-44C1-42BB-9D83-A44C0257C077}"/>
                </a:ext>
              </a:extLst>
            </p:cNvPr>
            <p:cNvSpPr/>
            <p:nvPr/>
          </p:nvSpPr>
          <p:spPr>
            <a:xfrm>
              <a:off x="2728758" y="1556898"/>
              <a:ext cx="720000" cy="1080000"/>
            </a:xfrm>
            <a:prstGeom prst="homePlate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CaixaDeTexto 67">
              <a:extLst>
                <a:ext uri="{FF2B5EF4-FFF2-40B4-BE49-F238E27FC236}">
                  <a16:creationId xmlns:a16="http://schemas.microsoft.com/office/drawing/2014/main" id="{56564808-575C-4A79-BEA0-FC64850504AB}"/>
                </a:ext>
              </a:extLst>
            </p:cNvPr>
            <p:cNvSpPr txBox="1"/>
            <p:nvPr/>
          </p:nvSpPr>
          <p:spPr>
            <a:xfrm>
              <a:off x="2693958" y="1742955"/>
              <a:ext cx="8551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rPr>
                <a:t>02</a:t>
              </a:r>
            </a:p>
          </p:txBody>
        </p:sp>
      </p:grpSp>
      <p:sp>
        <p:nvSpPr>
          <p:cNvPr id="37" name="object 15">
            <a:extLst>
              <a:ext uri="{FF2B5EF4-FFF2-40B4-BE49-F238E27FC236}">
                <a16:creationId xmlns:a16="http://schemas.microsoft.com/office/drawing/2014/main" id="{EE15CB86-33EF-4E2B-B45C-804914A84E3A}"/>
              </a:ext>
            </a:extLst>
          </p:cNvPr>
          <p:cNvSpPr txBox="1">
            <a:spLocks/>
          </p:cNvSpPr>
          <p:nvPr/>
        </p:nvSpPr>
        <p:spPr>
          <a:xfrm>
            <a:off x="915527" y="316945"/>
            <a:ext cx="6263075" cy="469052"/>
          </a:xfrm>
          <a:prstGeom prst="rect">
            <a:avLst/>
          </a:prstGeom>
        </p:spPr>
        <p:txBody>
          <a:bodyPr vert="horz" wrap="square" lIns="0" tIns="7316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701" marR="0" lvl="0" indent="0" algn="l" defTabSz="914400" rtl="0" eaLnBrk="1" fontAlgn="auto" latinLnBrk="0" hangingPunct="1">
              <a:lnSpc>
                <a:spcPts val="3602"/>
              </a:lnSpc>
              <a:spcBef>
                <a:spcPts val="5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002" b="1" i="0" u="none" strike="noStrike" kern="1200" cap="none" spc="-9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 ExtraBold"/>
                <a:ea typeface="+mj-ea"/>
                <a:cs typeface="Montserrat ExtraBold"/>
              </a:rPr>
              <a:t>       </a:t>
            </a:r>
            <a:r>
              <a:rPr kumimoji="0" lang="pt-BR" sz="3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j-ea"/>
                <a:cs typeface="+mj-cs"/>
              </a:rPr>
              <a:t>Power BI</a:t>
            </a:r>
          </a:p>
        </p:txBody>
      </p:sp>
      <p:pic>
        <p:nvPicPr>
          <p:cNvPr id="38" name="Picture 2" descr="Ficheiro:Power bi logo black.svg">
            <a:extLst>
              <a:ext uri="{FF2B5EF4-FFF2-40B4-BE49-F238E27FC236}">
                <a16:creationId xmlns:a16="http://schemas.microsoft.com/office/drawing/2014/main" id="{20686813-9FA7-4DB5-9D8A-3781BD236D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183" y="98272"/>
            <a:ext cx="684032" cy="68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2123B095-015F-461B-92F5-BCCAA8DBD90F}"/>
              </a:ext>
            </a:extLst>
          </p:cNvPr>
          <p:cNvSpPr/>
          <p:nvPr/>
        </p:nvSpPr>
        <p:spPr>
          <a:xfrm>
            <a:off x="915526" y="972481"/>
            <a:ext cx="5709391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2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Análise de dados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A 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análise de dados 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é a arte de transformar dados em conhecimentos e insights relevantes.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Ou seja, comparar ou agregar as informações brutas para entender o que os dados nos dizem.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7A3EF93-D850-421F-97CE-BE4437356D83}"/>
              </a:ext>
            </a:extLst>
          </p:cNvPr>
          <p:cNvSpPr/>
          <p:nvPr/>
        </p:nvSpPr>
        <p:spPr>
          <a:xfrm>
            <a:off x="915527" y="3172015"/>
            <a:ext cx="430387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Podem me dizer uma ferramenta que é capaz de fazer isso?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B4090DF0-D416-4ECB-9E32-AD5E2ACA1A83}"/>
              </a:ext>
            </a:extLst>
          </p:cNvPr>
          <p:cNvSpPr/>
          <p:nvPr/>
        </p:nvSpPr>
        <p:spPr>
          <a:xfrm>
            <a:off x="915527" y="4154487"/>
            <a:ext cx="49941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O 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Power BI </a:t>
            </a: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é uma ferramenta que permite aos usuários realizar análises de dados com eficácia e criar visualizações bem-sucedidas a partir de diversas fontes de dados.</a:t>
            </a:r>
            <a:b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2" descr="Big Data: você conhece os 4 tipos de análise de dados? – Blog Academia IN">
            <a:extLst>
              <a:ext uri="{FF2B5EF4-FFF2-40B4-BE49-F238E27FC236}">
                <a16:creationId xmlns:a16="http://schemas.microsoft.com/office/drawing/2014/main" id="{5C3411CE-66D4-495B-80A1-C9CB4D5FD4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6955" y="1715336"/>
            <a:ext cx="5954126" cy="3621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5742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1219</Words>
  <Application>Microsoft Office PowerPoint</Application>
  <PresentationFormat>Widescreen</PresentationFormat>
  <Paragraphs>179</Paragraphs>
  <Slides>20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13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20</vt:i4>
      </vt:variant>
    </vt:vector>
  </HeadingPairs>
  <TitlesOfParts>
    <vt:vector size="36" baseType="lpstr">
      <vt:lpstr>Agency FB</vt:lpstr>
      <vt:lpstr>Arial</vt:lpstr>
      <vt:lpstr>Calibri</vt:lpstr>
      <vt:lpstr>Calibri Light</vt:lpstr>
      <vt:lpstr>Chapeau</vt:lpstr>
      <vt:lpstr>Inter</vt:lpstr>
      <vt:lpstr>Montserrat</vt:lpstr>
      <vt:lpstr>Montserrat ExtraBold</vt:lpstr>
      <vt:lpstr>Montserrat Medium</vt:lpstr>
      <vt:lpstr>Roboto</vt:lpstr>
      <vt:lpstr>Segoe UI</vt:lpstr>
      <vt:lpstr>Segoe UI Semibold</vt:lpstr>
      <vt:lpstr>Wingdings</vt:lpstr>
      <vt:lpstr>Tema do Office</vt:lpstr>
      <vt:lpstr>3_Tema do Office</vt:lpstr>
      <vt:lpstr>1_Tema do Office</vt:lpstr>
      <vt:lpstr>Apresentação do PowerPoint</vt:lpstr>
      <vt:lpstr>Ola!! sou: William Silva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William Belarmino da Silva</dc:creator>
  <cp:lastModifiedBy>William Belarmino da Silva</cp:lastModifiedBy>
  <cp:revision>5</cp:revision>
  <dcterms:created xsi:type="dcterms:W3CDTF">2024-01-27T19:16:18Z</dcterms:created>
  <dcterms:modified xsi:type="dcterms:W3CDTF">2024-02-03T18:15:45Z</dcterms:modified>
  <cp:contentStatus/>
</cp:coreProperties>
</file>

<file path=docProps/thumbnail.jpeg>
</file>